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692" r:id="rId3"/>
    <p:sldMasterId id="2147483704" r:id="rId4"/>
  </p:sldMasterIdLst>
  <p:notesMasterIdLst>
    <p:notesMasterId r:id="rId20"/>
  </p:notesMasterIdLst>
  <p:handoutMasterIdLst>
    <p:handoutMasterId r:id="rId21"/>
  </p:handoutMasterIdLst>
  <p:sldIdLst>
    <p:sldId id="256" r:id="rId5"/>
    <p:sldId id="485" r:id="rId6"/>
    <p:sldId id="497" r:id="rId7"/>
    <p:sldId id="494" r:id="rId8"/>
    <p:sldId id="493" r:id="rId9"/>
    <p:sldId id="486" r:id="rId10"/>
    <p:sldId id="487" r:id="rId11"/>
    <p:sldId id="488" r:id="rId12"/>
    <p:sldId id="489" r:id="rId13"/>
    <p:sldId id="490" r:id="rId14"/>
    <p:sldId id="491" r:id="rId15"/>
    <p:sldId id="492" r:id="rId16"/>
    <p:sldId id="495" r:id="rId17"/>
    <p:sldId id="496" r:id="rId18"/>
    <p:sldId id="323" r:id="rId19"/>
  </p:sldIdLst>
  <p:sldSz cx="12168188" cy="6840538"/>
  <p:notesSz cx="6858000" cy="9144000"/>
  <p:defaultTextStyle>
    <a:defPPr>
      <a:defRPr lang="pl-PL"/>
    </a:defPPr>
    <a:lvl1pPr marL="0" algn="l" defTabSz="912388" rtl="0" eaLnBrk="1" latinLnBrk="0" hangingPunct="1">
      <a:defRPr sz="1796" kern="1200">
        <a:solidFill>
          <a:schemeClr val="tx1"/>
        </a:solidFill>
        <a:latin typeface="+mn-lt"/>
        <a:ea typeface="+mn-ea"/>
        <a:cs typeface="+mn-cs"/>
      </a:defRPr>
    </a:lvl1pPr>
    <a:lvl2pPr marL="456194" algn="l" defTabSz="912388" rtl="0" eaLnBrk="1" latinLnBrk="0" hangingPunct="1">
      <a:defRPr sz="1796" kern="1200">
        <a:solidFill>
          <a:schemeClr val="tx1"/>
        </a:solidFill>
        <a:latin typeface="+mn-lt"/>
        <a:ea typeface="+mn-ea"/>
        <a:cs typeface="+mn-cs"/>
      </a:defRPr>
    </a:lvl2pPr>
    <a:lvl3pPr marL="912388" algn="l" defTabSz="912388" rtl="0" eaLnBrk="1" latinLnBrk="0" hangingPunct="1">
      <a:defRPr sz="1796" kern="1200">
        <a:solidFill>
          <a:schemeClr val="tx1"/>
        </a:solidFill>
        <a:latin typeface="+mn-lt"/>
        <a:ea typeface="+mn-ea"/>
        <a:cs typeface="+mn-cs"/>
      </a:defRPr>
    </a:lvl3pPr>
    <a:lvl4pPr marL="1368582" algn="l" defTabSz="912388" rtl="0" eaLnBrk="1" latinLnBrk="0" hangingPunct="1">
      <a:defRPr sz="1796" kern="1200">
        <a:solidFill>
          <a:schemeClr val="tx1"/>
        </a:solidFill>
        <a:latin typeface="+mn-lt"/>
        <a:ea typeface="+mn-ea"/>
        <a:cs typeface="+mn-cs"/>
      </a:defRPr>
    </a:lvl4pPr>
    <a:lvl5pPr marL="1824777" algn="l" defTabSz="912388" rtl="0" eaLnBrk="1" latinLnBrk="0" hangingPunct="1">
      <a:defRPr sz="1796" kern="1200">
        <a:solidFill>
          <a:schemeClr val="tx1"/>
        </a:solidFill>
        <a:latin typeface="+mn-lt"/>
        <a:ea typeface="+mn-ea"/>
        <a:cs typeface="+mn-cs"/>
      </a:defRPr>
    </a:lvl5pPr>
    <a:lvl6pPr marL="2280971" algn="l" defTabSz="912388" rtl="0" eaLnBrk="1" latinLnBrk="0" hangingPunct="1">
      <a:defRPr sz="1796" kern="1200">
        <a:solidFill>
          <a:schemeClr val="tx1"/>
        </a:solidFill>
        <a:latin typeface="+mn-lt"/>
        <a:ea typeface="+mn-ea"/>
        <a:cs typeface="+mn-cs"/>
      </a:defRPr>
    </a:lvl6pPr>
    <a:lvl7pPr marL="2737165" algn="l" defTabSz="912388" rtl="0" eaLnBrk="1" latinLnBrk="0" hangingPunct="1">
      <a:defRPr sz="1796" kern="1200">
        <a:solidFill>
          <a:schemeClr val="tx1"/>
        </a:solidFill>
        <a:latin typeface="+mn-lt"/>
        <a:ea typeface="+mn-ea"/>
        <a:cs typeface="+mn-cs"/>
      </a:defRPr>
    </a:lvl7pPr>
    <a:lvl8pPr marL="3193359" algn="l" defTabSz="912388" rtl="0" eaLnBrk="1" latinLnBrk="0" hangingPunct="1">
      <a:defRPr sz="1796" kern="1200">
        <a:solidFill>
          <a:schemeClr val="tx1"/>
        </a:solidFill>
        <a:latin typeface="+mn-lt"/>
        <a:ea typeface="+mn-ea"/>
        <a:cs typeface="+mn-cs"/>
      </a:defRPr>
    </a:lvl8pPr>
    <a:lvl9pPr marL="3649553" algn="l" defTabSz="912388" rtl="0" eaLnBrk="1" latinLnBrk="0" hangingPunct="1">
      <a:defRPr sz="179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54">
          <p15:clr>
            <a:srgbClr val="A4A3A4"/>
          </p15:clr>
        </p15:guide>
        <p15:guide id="2" pos="383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22323"/>
    <a:srgbClr val="F58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96" autoAdjust="0"/>
    <p:restoredTop sz="94687" autoAdjust="0"/>
  </p:normalViewPr>
  <p:slideViewPr>
    <p:cSldViewPr snapToGrid="0">
      <p:cViewPr>
        <p:scale>
          <a:sx n="87" d="100"/>
          <a:sy n="87" d="100"/>
        </p:scale>
        <p:origin x="-134" y="14"/>
      </p:cViewPr>
      <p:guideLst>
        <p:guide orient="horz" pos="2154"/>
        <p:guide pos="3832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1" d="100"/>
          <a:sy n="71" d="100"/>
        </p:scale>
        <p:origin x="3029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B5DDD-EF97-4552-A332-6EC6B060A7E3}" type="datetimeFigureOut">
              <a:rPr lang="pl-PL" smtClean="0"/>
              <a:t>2024-03-18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C4BA6-BE25-4FC6-B3B9-4ADE09B7F3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2046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6A39C-0A82-43DD-A274-7A9FE3EF7164}" type="datetimeFigureOut">
              <a:rPr lang="pl-PL" smtClean="0"/>
              <a:t>2024-03-18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9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6335D-27F7-437C-A56D-2F590A879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1240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6335D-27F7-437C-A56D-2F590A8791DB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7478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-z-tł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521999"/>
            <a:ext cx="11311808" cy="896897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4" name="Prostokąt 3"/>
          <p:cNvSpPr/>
          <p:nvPr userDrawn="1"/>
        </p:nvSpPr>
        <p:spPr>
          <a:xfrm>
            <a:off x="360000" y="1713186"/>
            <a:ext cx="11808188" cy="3899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874172" y="2666109"/>
            <a:ext cx="7783174" cy="2322477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874172" y="1894429"/>
            <a:ext cx="8414207" cy="477390"/>
          </a:xfrm>
        </p:spPr>
        <p:txBody>
          <a:bodyPr>
            <a:normAutofit/>
          </a:bodyPr>
          <a:lstStyle>
            <a:lvl1pPr algn="l">
              <a:defRPr sz="2300" b="1">
                <a:solidFill>
                  <a:srgbClr val="FFFFFF"/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3986" y="6081412"/>
            <a:ext cx="803112" cy="273622"/>
          </a:xfrm>
        </p:spPr>
        <p:txBody>
          <a:bodyPr/>
          <a:lstStyle/>
          <a:p>
            <a:pPr algn="ctr"/>
            <a:fld id="{004C546E-5355-4CA6-80D6-E6A50873F821}" type="slidenum">
              <a:rPr lang="pl-PL" smtClean="0"/>
              <a:pPr algn="ctr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756697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74669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-z-tł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521999"/>
            <a:ext cx="11311808" cy="896897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004C546E-5355-4CA6-80D6-E6A50873F821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Prostokąt 3"/>
          <p:cNvSpPr/>
          <p:nvPr userDrawn="1"/>
        </p:nvSpPr>
        <p:spPr>
          <a:xfrm>
            <a:off x="360000" y="1713186"/>
            <a:ext cx="11808188" cy="3899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874172" y="2666109"/>
            <a:ext cx="7783174" cy="2322477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874172" y="1894429"/>
            <a:ext cx="8414207" cy="477390"/>
          </a:xfrm>
        </p:spPr>
        <p:txBody>
          <a:bodyPr>
            <a:normAutofit/>
          </a:bodyPr>
          <a:lstStyle>
            <a:lvl1pPr algn="l">
              <a:defRPr sz="2300" b="1">
                <a:solidFill>
                  <a:srgbClr val="FFFFFF"/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005298534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ie-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522000"/>
            <a:ext cx="11572767" cy="1329332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1" y="2048952"/>
            <a:ext cx="5599366" cy="381582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4C546E-5355-4CA6-80D6-E6A50873F821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333400" y="2018809"/>
            <a:ext cx="5599366" cy="381582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276138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004C546E-5355-4CA6-80D6-E6A50873F821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542936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+tre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70841"/>
            <a:ext cx="11572766" cy="4067505"/>
          </a:xfrm>
        </p:spPr>
        <p:txBody>
          <a:bodyPr/>
          <a:lstStyle>
            <a:lvl1pPr>
              <a:defRPr sz="2394"/>
            </a:lvl1pPr>
            <a:lvl2pPr>
              <a:defRPr sz="1995"/>
            </a:lvl2pPr>
            <a:lvl3pPr>
              <a:defRPr sz="1596"/>
            </a:lvl3pPr>
            <a:lvl4pPr>
              <a:defRPr sz="1596"/>
            </a:lvl4pPr>
            <a:lvl5pPr>
              <a:defRPr sz="1596"/>
            </a:lvl5pPr>
            <a:lvl6pPr>
              <a:defRPr sz="1596"/>
            </a:lvl6pPr>
            <a:lvl7pPr>
              <a:defRPr sz="1596"/>
            </a:lvl7pPr>
            <a:lvl8pPr>
              <a:defRPr sz="1596"/>
            </a:lvl8pPr>
            <a:lvl9pPr>
              <a:defRPr sz="1596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004C546E-5355-4CA6-80D6-E6A50873F821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0000" y="521999"/>
            <a:ext cx="11311808" cy="896897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678876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521999"/>
            <a:ext cx="11532527" cy="89689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000" y="1677756"/>
            <a:ext cx="11532528" cy="419752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004C546E-5355-4CA6-80D6-E6A50873F821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29465027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-tytul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71393" y="3244178"/>
            <a:ext cx="6495393" cy="1453946"/>
          </a:xfrm>
        </p:spPr>
        <p:txBody>
          <a:bodyPr wrap="square">
            <a:noAutofit/>
          </a:bodyPr>
          <a:lstStyle>
            <a:lvl1pPr algn="r">
              <a:lnSpc>
                <a:spcPts val="5400"/>
              </a:lnSpc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3"/>
          </p:nvPr>
        </p:nvSpPr>
        <p:spPr>
          <a:xfrm>
            <a:off x="5633213" y="5257187"/>
            <a:ext cx="5833573" cy="590438"/>
          </a:xfrm>
        </p:spPr>
        <p:txBody>
          <a:bodyPr>
            <a:normAutofit/>
          </a:bodyPr>
          <a:lstStyle>
            <a:lvl1pPr algn="r">
              <a:defRPr sz="2300" b="1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88747723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 userDrawn="1"/>
        </p:nvSpPr>
        <p:spPr>
          <a:xfrm>
            <a:off x="505661" y="1842353"/>
            <a:ext cx="57176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300" b="1" dirty="0"/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2548366859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295348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68675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ie-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522000"/>
            <a:ext cx="11572767" cy="1329332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1" y="2048952"/>
            <a:ext cx="5599366" cy="381582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4C546E-5355-4CA6-80D6-E6A50873F821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333400" y="2018809"/>
            <a:ext cx="5599366" cy="381582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198680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2614" y="2125002"/>
            <a:ext cx="10342960" cy="1466282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5228" y="3876318"/>
            <a:ext cx="8517732" cy="1748137"/>
          </a:xfrm>
        </p:spPr>
        <p:txBody>
          <a:bodyPr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  <a:lvl2pPr marL="456011" indent="0" algn="ctr">
              <a:buNone/>
              <a:defRPr/>
            </a:lvl2pPr>
            <a:lvl3pPr marL="912023" indent="0" algn="ctr">
              <a:buNone/>
              <a:defRPr/>
            </a:lvl3pPr>
            <a:lvl4pPr marL="1368034" indent="0" algn="ctr">
              <a:buNone/>
              <a:defRPr/>
            </a:lvl4pPr>
            <a:lvl5pPr marL="1824045" indent="0" algn="ctr">
              <a:buNone/>
              <a:defRPr/>
            </a:lvl5pPr>
            <a:lvl6pPr marL="2280056" indent="0" algn="ctr">
              <a:buNone/>
              <a:defRPr/>
            </a:lvl6pPr>
            <a:lvl7pPr marL="2736068" indent="0" algn="ctr">
              <a:buNone/>
              <a:defRPr/>
            </a:lvl7pPr>
            <a:lvl8pPr marL="3192079" indent="0" algn="ctr">
              <a:buNone/>
              <a:defRPr/>
            </a:lvl8pPr>
            <a:lvl9pPr marL="3648090" indent="0" algn="ctr">
              <a:buNone/>
              <a:defRPr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08409" y="6229337"/>
            <a:ext cx="2839244" cy="475037"/>
          </a:xfrm>
          <a:prstGeom prst="rect">
            <a:avLst/>
          </a:prstGeom>
        </p:spPr>
        <p:txBody>
          <a:bodyPr lIns="91202" tIns="45601" rIns="91202" bIns="4560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pl-PL" alt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157464" y="6229337"/>
            <a:ext cx="3853260" cy="475037"/>
          </a:xfrm>
          <a:prstGeom prst="rect">
            <a:avLst/>
          </a:prstGeom>
        </p:spPr>
        <p:txBody>
          <a:bodyPr lIns="91202" tIns="45601" rIns="91202" bIns="45601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pl-PL" alt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E26CD2E-4144-4FDC-A3AE-FF17D2F81A9F}" type="slidenum">
              <a:rPr lang="pl-PL" altLang="pl-PL" smtClean="0"/>
              <a:pPr/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1924794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-tytul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100929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-z-tł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521999"/>
            <a:ext cx="11311808" cy="896897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004C546E-5355-4CA6-80D6-E6A50873F821}" type="slidenum">
              <a:rPr lang="pl-PL" smtClean="0">
                <a:solidFill>
                  <a:srgbClr val="484848"/>
                </a:solidFill>
              </a:rPr>
              <a:pPr/>
              <a:t>‹#›</a:t>
            </a:fld>
            <a:endParaRPr lang="pl-PL" dirty="0">
              <a:solidFill>
                <a:srgbClr val="484848"/>
              </a:solidFill>
            </a:endParaRPr>
          </a:p>
        </p:txBody>
      </p:sp>
      <p:sp>
        <p:nvSpPr>
          <p:cNvPr id="4" name="Prostokąt 3"/>
          <p:cNvSpPr/>
          <p:nvPr userDrawn="1"/>
        </p:nvSpPr>
        <p:spPr>
          <a:xfrm>
            <a:off x="360000" y="1713186"/>
            <a:ext cx="11808188" cy="3899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92D05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874172" y="2666109"/>
            <a:ext cx="7783174" cy="2322477"/>
          </a:xfrm>
        </p:spPr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874172" y="1894429"/>
            <a:ext cx="8414207" cy="477390"/>
          </a:xfrm>
        </p:spPr>
        <p:txBody>
          <a:bodyPr>
            <a:normAutofit/>
          </a:bodyPr>
          <a:lstStyle>
            <a:lvl1pPr algn="l">
              <a:defRPr sz="2300" b="1">
                <a:solidFill>
                  <a:srgbClr val="FFFFFF"/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830688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ie-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522000"/>
            <a:ext cx="11572767" cy="1329332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1" y="2048952"/>
            <a:ext cx="5599366" cy="381582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4C546E-5355-4CA6-80D6-E6A50873F821}" type="slidenum">
              <a:rPr lang="pl-PL" smtClean="0">
                <a:solidFill>
                  <a:srgbClr val="484848">
                    <a:lumMod val="50000"/>
                    <a:lumOff val="50000"/>
                  </a:srgbClr>
                </a:solidFill>
              </a:rPr>
              <a:pPr algn="ctr"/>
              <a:t>‹#›</a:t>
            </a:fld>
            <a:endParaRPr lang="pl-PL" dirty="0">
              <a:solidFill>
                <a:srgbClr val="484848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333400" y="2018809"/>
            <a:ext cx="5599366" cy="381582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091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004C546E-5355-4CA6-80D6-E6A50873F821}" type="slidenum">
              <a:rPr lang="pl-PL" smtClean="0">
                <a:solidFill>
                  <a:srgbClr val="484848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484848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7447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+tre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70841"/>
            <a:ext cx="11572766" cy="4067505"/>
          </a:xfrm>
        </p:spPr>
        <p:txBody>
          <a:bodyPr/>
          <a:lstStyle>
            <a:lvl1pPr>
              <a:defRPr sz="2394"/>
            </a:lvl1pPr>
            <a:lvl2pPr>
              <a:defRPr sz="1995"/>
            </a:lvl2pPr>
            <a:lvl3pPr>
              <a:defRPr sz="1596"/>
            </a:lvl3pPr>
            <a:lvl4pPr>
              <a:defRPr sz="1596"/>
            </a:lvl4pPr>
            <a:lvl5pPr>
              <a:defRPr sz="1596"/>
            </a:lvl5pPr>
            <a:lvl6pPr>
              <a:defRPr sz="1596"/>
            </a:lvl6pPr>
            <a:lvl7pPr>
              <a:defRPr sz="1596"/>
            </a:lvl7pPr>
            <a:lvl8pPr>
              <a:defRPr sz="1596"/>
            </a:lvl8pPr>
            <a:lvl9pPr>
              <a:defRPr sz="1596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004C546E-5355-4CA6-80D6-E6A50873F821}" type="slidenum">
              <a:rPr lang="pl-PL" smtClean="0">
                <a:solidFill>
                  <a:srgbClr val="484848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484848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0000" y="521999"/>
            <a:ext cx="11311808" cy="896897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5009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521999"/>
            <a:ext cx="11532527" cy="89689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000" y="1677756"/>
            <a:ext cx="11532528" cy="419752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004C546E-5355-4CA6-80D6-E6A50873F821}" type="slidenum">
              <a:rPr lang="pl-PL" smtClean="0">
                <a:solidFill>
                  <a:srgbClr val="484848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pl-PL" dirty="0">
              <a:solidFill>
                <a:srgbClr val="484848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7654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-tytul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71393" y="3244178"/>
            <a:ext cx="6495393" cy="1453946"/>
          </a:xfrm>
        </p:spPr>
        <p:txBody>
          <a:bodyPr wrap="square">
            <a:noAutofit/>
          </a:bodyPr>
          <a:lstStyle>
            <a:lvl1pPr algn="r">
              <a:lnSpc>
                <a:spcPts val="5400"/>
              </a:lnSpc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3"/>
          </p:nvPr>
        </p:nvSpPr>
        <p:spPr>
          <a:xfrm>
            <a:off x="5633213" y="5257187"/>
            <a:ext cx="5833573" cy="590438"/>
          </a:xfrm>
        </p:spPr>
        <p:txBody>
          <a:bodyPr>
            <a:normAutofit/>
          </a:bodyPr>
          <a:lstStyle>
            <a:lvl1pPr algn="r">
              <a:defRPr sz="2300" b="1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151706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 userDrawn="1"/>
        </p:nvSpPr>
        <p:spPr>
          <a:xfrm>
            <a:off x="505661" y="1842353"/>
            <a:ext cx="57176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300" b="1" dirty="0" smtClean="0">
                <a:solidFill>
                  <a:srgbClr val="484848"/>
                </a:solidFill>
              </a:rPr>
              <a:t>Dziękuję za uwagę</a:t>
            </a:r>
            <a:endParaRPr lang="pl-PL" sz="3300" b="1" dirty="0">
              <a:solidFill>
                <a:srgbClr val="4848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209626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8575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004C546E-5355-4CA6-80D6-E6A50873F821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496027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258237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-tytul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50372" y="3338771"/>
            <a:ext cx="6495393" cy="1453946"/>
          </a:xfrm>
        </p:spPr>
        <p:txBody>
          <a:bodyPr wrap="square">
            <a:noAutofit/>
          </a:bodyPr>
          <a:lstStyle>
            <a:lvl1pPr algn="r">
              <a:lnSpc>
                <a:spcPts val="5400"/>
              </a:lnSpc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338979" y="5447834"/>
            <a:ext cx="11311808" cy="374898"/>
          </a:xfrm>
          <a:prstGeom prst="rect">
            <a:avLst/>
          </a:prstGeom>
        </p:spPr>
        <p:txBody>
          <a:bodyPr vert="horz" lIns="0" tIns="0" rIns="91440" bIns="45720" rtlCol="0" anchor="t" anchorCtr="0">
            <a:normAutofit/>
          </a:bodyPr>
          <a:lstStyle>
            <a:lvl1pPr algn="l" defTabSz="912114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300" b="1" kern="1200" cap="all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rgbClr val="484848">
                    <a:lumMod val="65000"/>
                    <a:lumOff val="35000"/>
                  </a:srgbClr>
                </a:solidFill>
              </a:rPr>
              <a:t>Kliknij, aby edytować styl</a:t>
            </a:r>
            <a:endParaRPr lang="en-US" dirty="0">
              <a:solidFill>
                <a:srgbClr val="484848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984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>
              <a:solidFill>
                <a:srgbClr val="484848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>
              <a:solidFill>
                <a:srgbClr val="484848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F1B24-93DB-46BA-839D-CE662A387190}" type="slidenum">
              <a:rPr lang="pl-PL" altLang="pl-PL">
                <a:solidFill>
                  <a:srgbClr val="484848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pl-PL" altLang="pl-PL">
              <a:solidFill>
                <a:srgbClr val="484848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0620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614" y="1119505"/>
            <a:ext cx="10342960" cy="238152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1024" y="3592866"/>
            <a:ext cx="9126141" cy="165154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D403-CF9A-4EBE-839E-7FB960EAD91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2024-03-18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1188-BAAD-4093-8C1E-2110E43268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9395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D403-CF9A-4EBE-839E-7FB960EAD91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2024-03-18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1188-BAAD-4093-8C1E-2110E43268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149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226" y="1705386"/>
            <a:ext cx="10495062" cy="284547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0226" y="4577779"/>
            <a:ext cx="10495062" cy="149636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D403-CF9A-4EBE-839E-7FB960EAD91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2024-03-18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1188-BAAD-4093-8C1E-2110E43268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627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563" y="1820976"/>
            <a:ext cx="5171480" cy="43402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0145" y="1820976"/>
            <a:ext cx="5171480" cy="43402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D403-CF9A-4EBE-839E-7FB960EAD91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2024-03-18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1188-BAAD-4093-8C1E-2110E43268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241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48" y="364197"/>
            <a:ext cx="10495062" cy="1322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49" y="1676882"/>
            <a:ext cx="5147713" cy="8218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149" y="2498697"/>
            <a:ext cx="5147713" cy="36752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0146" y="1676882"/>
            <a:ext cx="5173065" cy="8218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0146" y="2498697"/>
            <a:ext cx="5173065" cy="36752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D403-CF9A-4EBE-839E-7FB960EAD91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2024-03-18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1188-BAAD-4093-8C1E-2110E43268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8725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D403-CF9A-4EBE-839E-7FB960EAD91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2024-03-18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1188-BAAD-4093-8C1E-2110E43268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376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D403-CF9A-4EBE-839E-7FB960EAD91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2024-03-18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1188-BAAD-4093-8C1E-2110E43268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481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+tres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70841"/>
            <a:ext cx="11572766" cy="4067505"/>
          </a:xfrm>
        </p:spPr>
        <p:txBody>
          <a:bodyPr/>
          <a:lstStyle>
            <a:lvl1pPr>
              <a:defRPr sz="2394"/>
            </a:lvl1pPr>
            <a:lvl2pPr>
              <a:defRPr sz="1995"/>
            </a:lvl2pPr>
            <a:lvl3pPr>
              <a:defRPr sz="1596"/>
            </a:lvl3pPr>
            <a:lvl4pPr>
              <a:defRPr sz="1596"/>
            </a:lvl4pPr>
            <a:lvl5pPr>
              <a:defRPr sz="1596"/>
            </a:lvl5pPr>
            <a:lvl6pPr>
              <a:defRPr sz="1596"/>
            </a:lvl6pPr>
            <a:lvl7pPr>
              <a:defRPr sz="1596"/>
            </a:lvl7pPr>
            <a:lvl8pPr>
              <a:defRPr sz="1596"/>
            </a:lvl8pPr>
            <a:lvl9pPr>
              <a:defRPr sz="1596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004C546E-5355-4CA6-80D6-E6A50873F821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0000" y="521999"/>
            <a:ext cx="11311808" cy="896897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373416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48" y="456036"/>
            <a:ext cx="3924557" cy="159612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065" y="984912"/>
            <a:ext cx="6160145" cy="4861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148" y="2052161"/>
            <a:ext cx="3924557" cy="380188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D403-CF9A-4EBE-839E-7FB960EAD91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2024-03-18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1188-BAAD-4093-8C1E-2110E43268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9851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48" y="456036"/>
            <a:ext cx="3924557" cy="159612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73065" y="984912"/>
            <a:ext cx="6160145" cy="4861216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148" y="2052161"/>
            <a:ext cx="3924557" cy="380188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D403-CF9A-4EBE-839E-7FB960EAD91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2024-03-18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1188-BAAD-4093-8C1E-2110E43268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7366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D403-CF9A-4EBE-839E-7FB960EAD91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2024-03-18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1188-BAAD-4093-8C1E-2110E43268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4199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7860" y="364195"/>
            <a:ext cx="2623766" cy="579704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564" y="364195"/>
            <a:ext cx="7719194" cy="57970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CD403-CF9A-4EBE-839E-7FB960EAD91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2024-03-18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81188-BAAD-4093-8C1E-2110E43268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577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99" y="521999"/>
            <a:ext cx="11532527" cy="89689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000" y="1677756"/>
            <a:ext cx="11532528" cy="419752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004C546E-5355-4CA6-80D6-E6A50873F821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2859216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-tytul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71393" y="3244178"/>
            <a:ext cx="6495393" cy="1453946"/>
          </a:xfrm>
        </p:spPr>
        <p:txBody>
          <a:bodyPr wrap="square">
            <a:noAutofit/>
          </a:bodyPr>
          <a:lstStyle>
            <a:lvl1pPr algn="r">
              <a:lnSpc>
                <a:spcPts val="5400"/>
              </a:lnSpc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3"/>
          </p:nvPr>
        </p:nvSpPr>
        <p:spPr>
          <a:xfrm>
            <a:off x="5633213" y="5257187"/>
            <a:ext cx="5833573" cy="590438"/>
          </a:xfrm>
        </p:spPr>
        <p:txBody>
          <a:bodyPr>
            <a:normAutofit/>
          </a:bodyPr>
          <a:lstStyle>
            <a:lvl1pPr algn="r">
              <a:defRPr sz="2300" b="1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8927173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-tytul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71393" y="3244178"/>
            <a:ext cx="6495393" cy="1453946"/>
          </a:xfrm>
        </p:spPr>
        <p:txBody>
          <a:bodyPr wrap="square">
            <a:noAutofit/>
          </a:bodyPr>
          <a:lstStyle>
            <a:lvl1pPr algn="r">
              <a:lnSpc>
                <a:spcPts val="5400"/>
              </a:lnSpc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3"/>
          </p:nvPr>
        </p:nvSpPr>
        <p:spPr>
          <a:xfrm>
            <a:off x="5633213" y="5257187"/>
            <a:ext cx="5833573" cy="590438"/>
          </a:xfrm>
        </p:spPr>
        <p:txBody>
          <a:bodyPr>
            <a:normAutofit/>
          </a:bodyPr>
          <a:lstStyle>
            <a:lvl1pPr algn="r">
              <a:defRPr sz="2300" b="1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8446123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 userDrawn="1"/>
        </p:nvSpPr>
        <p:spPr>
          <a:xfrm>
            <a:off x="505661" y="1842353"/>
            <a:ext cx="57176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300" b="1" dirty="0"/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349196445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24426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521999"/>
            <a:ext cx="11311808" cy="896897"/>
          </a:xfrm>
          <a:prstGeom prst="rect">
            <a:avLst/>
          </a:prstGeom>
        </p:spPr>
        <p:txBody>
          <a:bodyPr vert="horz" lIns="0" tIns="0" rIns="91440" bIns="4572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656734"/>
            <a:ext cx="11311809" cy="432365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3986" y="6081412"/>
            <a:ext cx="803112" cy="2736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/>
            <a:fld id="{31B4D6F8-D4B1-4E16-8448-CA8AFCB10A8A}" type="slidenum">
              <a:rPr lang="pl-PL" smtClean="0"/>
              <a:pPr algn="ctr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87846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6" r:id="rId3"/>
    <p:sldLayoutId id="2147483668" r:id="rId4"/>
    <p:sldLayoutId id="2147483670" r:id="rId5"/>
    <p:sldLayoutId id="2147483672" r:id="rId6"/>
    <p:sldLayoutId id="2147483676" r:id="rId7"/>
    <p:sldLayoutId id="2147483673" r:id="rId8"/>
    <p:sldLayoutId id="2147483674" r:id="rId9"/>
    <p:sldLayoutId id="2147483675" r:id="rId10"/>
  </p:sldLayoutIdLst>
  <p:transition spd="slow">
    <p:push dir="u"/>
  </p:transition>
  <p:hf hdr="0" dt="0"/>
  <p:txStyles>
    <p:titleStyle>
      <a:lvl1pPr algn="l" defTabSz="912114" rtl="0" eaLnBrk="1" latinLnBrk="0" hangingPunct="1">
        <a:lnSpc>
          <a:spcPct val="80000"/>
        </a:lnSpc>
        <a:spcBef>
          <a:spcPct val="0"/>
        </a:spcBef>
        <a:buNone/>
        <a:defRPr sz="2700" b="1" kern="1200" cap="all" spc="100" baseline="0">
          <a:solidFill>
            <a:srgbClr val="92D050"/>
          </a:solidFill>
          <a:latin typeface="+mj-lt"/>
          <a:ea typeface="+mj-ea"/>
          <a:cs typeface="+mj-cs"/>
        </a:defRPr>
      </a:lvl1pPr>
    </p:titleStyle>
    <p:bodyStyle>
      <a:lvl1pPr marL="91211" indent="-91211" algn="l" defTabSz="912114" rtl="0" eaLnBrk="1" latinLnBrk="0" hangingPunct="1">
        <a:lnSpc>
          <a:spcPct val="90000"/>
        </a:lnSpc>
        <a:spcBef>
          <a:spcPts val="1197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264513" indent="-136817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Wingdings" panose="05000000000000000000" pitchFamily="2" charset="2"/>
        <a:buChar char="§"/>
        <a:defRPr sz="1795" b="1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446936" indent="-136817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Wingdings" panose="05000000000000000000" pitchFamily="2" charset="2"/>
        <a:buChar char="§"/>
        <a:defRPr sz="1397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592874" indent="-136817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Wingdings" panose="05000000000000000000" pitchFamily="2" charset="2"/>
        <a:buChar char="§"/>
        <a:defRPr sz="1397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775297" indent="-136817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Wingdings" panose="05000000000000000000" pitchFamily="2" charset="2"/>
        <a:buChar char="§"/>
        <a:defRPr sz="1397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912114" indent="-136817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Wingdings 3" pitchFamily="18" charset="2"/>
        <a:buChar char=""/>
        <a:defRPr sz="1397" kern="1200">
          <a:solidFill>
            <a:schemeClr val="tx1"/>
          </a:solidFill>
          <a:latin typeface="+mn-lt"/>
          <a:ea typeface="+mn-ea"/>
          <a:cs typeface="+mn-cs"/>
        </a:defRPr>
      </a:lvl6pPr>
      <a:lvl7pPr marL="1058052" indent="-136817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Wingdings 3" pitchFamily="18" charset="2"/>
        <a:buChar char=""/>
        <a:defRPr sz="1397" kern="1200">
          <a:solidFill>
            <a:schemeClr val="tx1"/>
          </a:solidFill>
          <a:latin typeface="+mn-lt"/>
          <a:ea typeface="+mn-ea"/>
          <a:cs typeface="+mn-cs"/>
        </a:defRPr>
      </a:lvl7pPr>
      <a:lvl8pPr marL="1213112" indent="-136817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Wingdings 3" pitchFamily="18" charset="2"/>
        <a:buChar char=""/>
        <a:defRPr sz="1397" kern="1200">
          <a:solidFill>
            <a:schemeClr val="tx1"/>
          </a:solidFill>
          <a:latin typeface="+mn-lt"/>
          <a:ea typeface="+mn-ea"/>
          <a:cs typeface="+mn-cs"/>
        </a:defRPr>
      </a:lvl8pPr>
      <a:lvl9pPr marL="1359050" indent="-136817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Wingdings 3" pitchFamily="18" charset="2"/>
        <a:buChar char=""/>
        <a:defRPr sz="1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521999"/>
            <a:ext cx="11311808" cy="896897"/>
          </a:xfrm>
          <a:prstGeom prst="rect">
            <a:avLst/>
          </a:prstGeom>
        </p:spPr>
        <p:txBody>
          <a:bodyPr vert="horz" lIns="0" tIns="0" rIns="91440" bIns="4572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656734"/>
            <a:ext cx="11311809" cy="432365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3986" y="6081412"/>
            <a:ext cx="803112" cy="2736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/>
            <a:fld id="{31B4D6F8-D4B1-4E16-8448-CA8AFCB10A8A}" type="slidenum">
              <a:rPr lang="pl-PL" smtClean="0"/>
              <a:pPr algn="ctr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343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ransition spd="slow">
    <p:push dir="u"/>
  </p:transition>
  <p:hf hdr="0" dt="0"/>
  <p:txStyles>
    <p:titleStyle>
      <a:lvl1pPr algn="l" defTabSz="912114" rtl="0" eaLnBrk="1" latinLnBrk="0" hangingPunct="1">
        <a:lnSpc>
          <a:spcPct val="80000"/>
        </a:lnSpc>
        <a:spcBef>
          <a:spcPct val="0"/>
        </a:spcBef>
        <a:buNone/>
        <a:defRPr sz="2700" b="1" kern="1200" cap="all" spc="100" baseline="0">
          <a:solidFill>
            <a:srgbClr val="92D050"/>
          </a:solidFill>
          <a:latin typeface="+mj-lt"/>
          <a:ea typeface="+mj-ea"/>
          <a:cs typeface="+mj-cs"/>
        </a:defRPr>
      </a:lvl1pPr>
    </p:titleStyle>
    <p:bodyStyle>
      <a:lvl1pPr marL="91211" indent="-91211" algn="l" defTabSz="912114" rtl="0" eaLnBrk="1" latinLnBrk="0" hangingPunct="1">
        <a:lnSpc>
          <a:spcPct val="90000"/>
        </a:lnSpc>
        <a:spcBef>
          <a:spcPts val="1197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264513" indent="-136817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Wingdings" panose="05000000000000000000" pitchFamily="2" charset="2"/>
        <a:buChar char="§"/>
        <a:defRPr sz="1795" b="1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446936" indent="-136817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Wingdings" panose="05000000000000000000" pitchFamily="2" charset="2"/>
        <a:buChar char="§"/>
        <a:defRPr sz="1397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592874" indent="-136817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Wingdings" panose="05000000000000000000" pitchFamily="2" charset="2"/>
        <a:buChar char="§"/>
        <a:defRPr sz="1397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775297" indent="-136817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Wingdings" panose="05000000000000000000" pitchFamily="2" charset="2"/>
        <a:buChar char="§"/>
        <a:defRPr sz="1397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912114" indent="-136817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Wingdings 3" pitchFamily="18" charset="2"/>
        <a:buChar char=""/>
        <a:defRPr sz="1397" kern="1200">
          <a:solidFill>
            <a:schemeClr val="tx1"/>
          </a:solidFill>
          <a:latin typeface="+mn-lt"/>
          <a:ea typeface="+mn-ea"/>
          <a:cs typeface="+mn-cs"/>
        </a:defRPr>
      </a:lvl6pPr>
      <a:lvl7pPr marL="1058052" indent="-136817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Wingdings 3" pitchFamily="18" charset="2"/>
        <a:buChar char=""/>
        <a:defRPr sz="1397" kern="1200">
          <a:solidFill>
            <a:schemeClr val="tx1"/>
          </a:solidFill>
          <a:latin typeface="+mn-lt"/>
          <a:ea typeface="+mn-ea"/>
          <a:cs typeface="+mn-cs"/>
        </a:defRPr>
      </a:lvl7pPr>
      <a:lvl8pPr marL="1213112" indent="-136817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Wingdings 3" pitchFamily="18" charset="2"/>
        <a:buChar char=""/>
        <a:defRPr sz="1397" kern="1200">
          <a:solidFill>
            <a:schemeClr val="tx1"/>
          </a:solidFill>
          <a:latin typeface="+mn-lt"/>
          <a:ea typeface="+mn-ea"/>
          <a:cs typeface="+mn-cs"/>
        </a:defRPr>
      </a:lvl8pPr>
      <a:lvl9pPr marL="1359050" indent="-136817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Wingdings 3" pitchFamily="18" charset="2"/>
        <a:buChar char=""/>
        <a:defRPr sz="1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521999"/>
            <a:ext cx="11311808" cy="896897"/>
          </a:xfrm>
          <a:prstGeom prst="rect">
            <a:avLst/>
          </a:prstGeom>
        </p:spPr>
        <p:txBody>
          <a:bodyPr vert="horz" lIns="0" tIns="0" rIns="91440" bIns="45720" rtlCol="0" anchor="t" anchorCtr="0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656734"/>
            <a:ext cx="11311809" cy="4323651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3986" y="6081412"/>
            <a:ext cx="803112" cy="2736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ctr"/>
            <a:fld id="{31B4D6F8-D4B1-4E16-8448-CA8AFCB10A8A}" type="slidenum">
              <a:rPr lang="pl-PL" smtClean="0">
                <a:solidFill>
                  <a:srgbClr val="484848">
                    <a:lumMod val="50000"/>
                    <a:lumOff val="50000"/>
                  </a:srgbClr>
                </a:solidFill>
              </a:rPr>
              <a:pPr algn="ctr"/>
              <a:t>‹#›</a:t>
            </a:fld>
            <a:endParaRPr lang="pl-PL" dirty="0">
              <a:solidFill>
                <a:srgbClr val="484848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466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 spd="slow">
    <p:push dir="u"/>
  </p:transition>
  <p:timing>
    <p:tnLst>
      <p:par>
        <p:cTn id="1" dur="indefinite" restart="never" nodeType="tmRoot"/>
      </p:par>
    </p:tnLst>
  </p:timing>
  <p:hf hdr="0" dt="0"/>
  <p:txStyles>
    <p:titleStyle>
      <a:lvl1pPr algn="l" defTabSz="912114" rtl="0" eaLnBrk="1" latinLnBrk="0" hangingPunct="1">
        <a:lnSpc>
          <a:spcPct val="80000"/>
        </a:lnSpc>
        <a:spcBef>
          <a:spcPct val="0"/>
        </a:spcBef>
        <a:buNone/>
        <a:defRPr sz="2700" b="1" kern="1200" cap="all" spc="100" baseline="0">
          <a:solidFill>
            <a:srgbClr val="92D050"/>
          </a:solidFill>
          <a:latin typeface="+mj-lt"/>
          <a:ea typeface="+mj-ea"/>
          <a:cs typeface="+mj-cs"/>
        </a:defRPr>
      </a:lvl1pPr>
    </p:titleStyle>
    <p:bodyStyle>
      <a:lvl1pPr marL="91211" indent="-91211" algn="l" defTabSz="912114" rtl="0" eaLnBrk="1" latinLnBrk="0" hangingPunct="1">
        <a:lnSpc>
          <a:spcPct val="90000"/>
        </a:lnSpc>
        <a:spcBef>
          <a:spcPts val="1197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4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264513" indent="-136817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Wingdings" panose="05000000000000000000" pitchFamily="2" charset="2"/>
        <a:buChar char="§"/>
        <a:defRPr sz="1795" b="1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446936" indent="-136817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Wingdings" panose="05000000000000000000" pitchFamily="2" charset="2"/>
        <a:buChar char="§"/>
        <a:defRPr sz="1397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592874" indent="-136817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Wingdings" panose="05000000000000000000" pitchFamily="2" charset="2"/>
        <a:buChar char="§"/>
        <a:defRPr sz="1397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775297" indent="-136817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Wingdings" panose="05000000000000000000" pitchFamily="2" charset="2"/>
        <a:buChar char="§"/>
        <a:defRPr sz="1397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912114" indent="-136817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Wingdings 3" pitchFamily="18" charset="2"/>
        <a:buChar char=""/>
        <a:defRPr sz="1397" kern="1200">
          <a:solidFill>
            <a:schemeClr val="tx1"/>
          </a:solidFill>
          <a:latin typeface="+mn-lt"/>
          <a:ea typeface="+mn-ea"/>
          <a:cs typeface="+mn-cs"/>
        </a:defRPr>
      </a:lvl6pPr>
      <a:lvl7pPr marL="1058052" indent="-136817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Wingdings 3" pitchFamily="18" charset="2"/>
        <a:buChar char=""/>
        <a:defRPr sz="1397" kern="1200">
          <a:solidFill>
            <a:schemeClr val="tx1"/>
          </a:solidFill>
          <a:latin typeface="+mn-lt"/>
          <a:ea typeface="+mn-ea"/>
          <a:cs typeface="+mn-cs"/>
        </a:defRPr>
      </a:lvl7pPr>
      <a:lvl8pPr marL="1213112" indent="-136817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Wingdings 3" pitchFamily="18" charset="2"/>
        <a:buChar char=""/>
        <a:defRPr sz="1397" kern="1200">
          <a:solidFill>
            <a:schemeClr val="tx1"/>
          </a:solidFill>
          <a:latin typeface="+mn-lt"/>
          <a:ea typeface="+mn-ea"/>
          <a:cs typeface="+mn-cs"/>
        </a:defRPr>
      </a:lvl8pPr>
      <a:lvl9pPr marL="1359050" indent="-136817" algn="l" defTabSz="912114" rtl="0" eaLnBrk="1" latinLnBrk="0" hangingPunct="1">
        <a:lnSpc>
          <a:spcPct val="90000"/>
        </a:lnSpc>
        <a:spcBef>
          <a:spcPts val="200"/>
        </a:spcBef>
        <a:spcAft>
          <a:spcPts val="399"/>
        </a:spcAft>
        <a:buClr>
          <a:schemeClr val="accent1"/>
        </a:buClr>
        <a:buFont typeface="Wingdings 3" pitchFamily="18" charset="2"/>
        <a:buChar char=""/>
        <a:defRPr sz="1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563" y="364197"/>
            <a:ext cx="10495062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563" y="1820976"/>
            <a:ext cx="10495062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563" y="6340167"/>
            <a:ext cx="2737842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4CCD403-CF9A-4EBE-839E-7FB960EAD91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457200"/>
              <a:t>2024-03-18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0713" y="6340167"/>
            <a:ext cx="4106763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3783" y="6340167"/>
            <a:ext cx="2737842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0E81188-BAAD-4093-8C1E-2110E432684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98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g.eu/" TargetMode="External"/><Relationship Id="rId2" Type="http://schemas.openxmlformats.org/officeDocument/2006/relationships/hyperlink" Target="mailto:jskiba@gig.eu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4294967295"/>
          </p:nvPr>
        </p:nvSpPr>
        <p:spPr>
          <a:xfrm>
            <a:off x="11364913" y="6464300"/>
            <a:ext cx="803275" cy="274638"/>
          </a:xfrm>
        </p:spPr>
        <p:txBody>
          <a:bodyPr/>
          <a:lstStyle/>
          <a:p>
            <a:fld id="{004C546E-5355-4CA6-80D6-E6A50873F821}" type="slidenum">
              <a:rPr lang="pl-PL" smtClean="0"/>
              <a:pPr/>
              <a:t>1</a:t>
            </a:fld>
            <a:endParaRPr lang="pl-PL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9882"/>
            <a:ext cx="2268538" cy="315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900" y="4437796"/>
            <a:ext cx="3236912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812" y="4437795"/>
            <a:ext cx="3402012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824" y="4437794"/>
            <a:ext cx="3097212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-1934307" y="1477098"/>
            <a:ext cx="10462847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2114">
              <a:lnSpc>
                <a:spcPts val="5400"/>
              </a:lnSpc>
              <a:spcBef>
                <a:spcPct val="0"/>
              </a:spcBef>
              <a:defRPr/>
            </a:pPr>
            <a:r>
              <a:rPr lang="pl-PL" sz="3200" b="1" spc="100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Experimental</a:t>
            </a:r>
            <a:r>
              <a:rPr lang="pl-PL" sz="3200" b="1" spc="1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pl-PL" sz="3200" b="1" spc="100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Mine</a:t>
            </a:r>
            <a:r>
              <a:rPr lang="pl-PL" sz="3200" b="1" spc="1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GB" sz="3200" b="1" spc="1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‘</a:t>
            </a:r>
            <a:r>
              <a:rPr lang="pl-PL" sz="3200" b="1" spc="1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BARBARA</a:t>
            </a:r>
            <a:r>
              <a:rPr lang="en-GB" sz="3200" b="1" spc="1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’</a:t>
            </a:r>
            <a:r>
              <a:rPr lang="pl-PL" sz="3200" b="1" spc="1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br>
              <a:rPr lang="pl-PL" sz="3200" b="1" spc="1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pl-PL" sz="3200" b="1" spc="1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 Mikołów  (Poland)</a:t>
            </a:r>
          </a:p>
          <a:p>
            <a:pPr lvl="0" algn="ctr" defTabSz="912114">
              <a:lnSpc>
                <a:spcPts val="5400"/>
              </a:lnSpc>
              <a:spcBef>
                <a:spcPct val="0"/>
              </a:spcBef>
              <a:defRPr/>
            </a:pPr>
            <a:r>
              <a:rPr lang="pl-PL" sz="3200" b="1" spc="1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		VAM - MRV </a:t>
            </a:r>
            <a:r>
              <a:rPr lang="pl-PL" sz="3200" b="1" spc="100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related</a:t>
            </a:r>
            <a:r>
              <a:rPr lang="pl-PL" sz="3200" b="1" spc="1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pl-PL" sz="3200" b="1" spc="100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activities</a:t>
            </a:r>
            <a:r>
              <a:rPr lang="pl-PL" sz="3200" b="1" spc="1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br>
              <a:rPr lang="pl-PL" sz="3200" b="1" spc="1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pl-PL" sz="3200" b="1" spc="10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    and </a:t>
            </a:r>
            <a:r>
              <a:rPr lang="pl-PL" sz="3200" b="1" spc="100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possibilities</a:t>
            </a:r>
            <a:endParaRPr lang="pl-PL" sz="3200" b="1" spc="100" dirty="0">
              <a:solidFill>
                <a:srgbClr val="92D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lvl="0" algn="ctr" defTabSz="912114">
              <a:lnSpc>
                <a:spcPts val="5400"/>
              </a:lnSpc>
              <a:spcBef>
                <a:spcPct val="0"/>
              </a:spcBef>
              <a:defRPr/>
            </a:pPr>
            <a:r>
              <a:rPr lang="pl-PL" sz="3200" b="1" spc="10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 </a:t>
            </a:r>
            <a:endParaRPr lang="pl-PL" sz="3200" b="1" spc="100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289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Obraz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222" y="116645"/>
            <a:ext cx="6356144" cy="616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5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546E-5355-4CA6-80D6-E6A50873F821}" type="slidenum">
              <a:rPr lang="pl-PL" smtClean="0">
                <a:solidFill>
                  <a:srgbClr val="484848">
                    <a:lumMod val="50000"/>
                    <a:lumOff val="50000"/>
                  </a:srgbClr>
                </a:solidFill>
              </a:rPr>
              <a:pPr/>
              <a:t>11</a:t>
            </a:fld>
            <a:endParaRPr lang="pl-PL" dirty="0">
              <a:solidFill>
                <a:srgbClr val="484848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20" y="29134"/>
            <a:ext cx="10181301" cy="681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10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546E-5355-4CA6-80D6-E6A50873F821}" type="slidenum">
              <a:rPr lang="pl-PL" smtClean="0">
                <a:solidFill>
                  <a:srgbClr val="484848">
                    <a:lumMod val="50000"/>
                    <a:lumOff val="50000"/>
                  </a:srgbClr>
                </a:solidFill>
              </a:rPr>
              <a:pPr/>
              <a:t>12</a:t>
            </a:fld>
            <a:endParaRPr lang="pl-PL" dirty="0">
              <a:solidFill>
                <a:srgbClr val="484848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56" y="-123825"/>
            <a:ext cx="10037442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884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546E-5355-4CA6-80D6-E6A50873F821}" type="slidenum">
              <a:rPr lang="pl-PL" smtClean="0">
                <a:solidFill>
                  <a:srgbClr val="484848">
                    <a:lumMod val="50000"/>
                    <a:lumOff val="50000"/>
                  </a:srgbClr>
                </a:solidFill>
              </a:rPr>
              <a:pPr/>
              <a:t>13</a:t>
            </a:fld>
            <a:endParaRPr lang="pl-PL" dirty="0">
              <a:solidFill>
                <a:srgbClr val="484848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09" y="0"/>
            <a:ext cx="9761217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927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9999" y="133337"/>
            <a:ext cx="11572767" cy="556173"/>
          </a:xfrm>
        </p:spPr>
        <p:txBody>
          <a:bodyPr/>
          <a:lstStyle/>
          <a:p>
            <a:r>
              <a:rPr lang="pl-PL" dirty="0" err="1" smtClean="0"/>
              <a:t>Possibilities</a:t>
            </a:r>
            <a:r>
              <a:rPr lang="pl-PL" dirty="0" smtClean="0"/>
              <a:t> of </a:t>
            </a:r>
            <a:r>
              <a:rPr lang="pl-PL" dirty="0" err="1" smtClean="0"/>
              <a:t>research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em „Barbara”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4C546E-5355-4CA6-80D6-E6A50873F821}" type="slidenum">
              <a:rPr lang="pl-PL" smtClean="0">
                <a:solidFill>
                  <a:srgbClr val="484848">
                    <a:lumMod val="50000"/>
                    <a:lumOff val="50000"/>
                  </a:srgbClr>
                </a:solidFill>
              </a:rPr>
              <a:pPr algn="ctr"/>
              <a:t>14</a:t>
            </a:fld>
            <a:endParaRPr lang="pl-PL" dirty="0">
              <a:solidFill>
                <a:srgbClr val="484848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3"/>
          </p:nvPr>
        </p:nvSpPr>
        <p:spPr>
          <a:xfrm>
            <a:off x="445724" y="506674"/>
            <a:ext cx="11412902" cy="81730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underground and surface infrastructure of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"Barbara" allows the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establishment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in-situ conditions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identical to those in operating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mines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therefore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enables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738954"/>
              </p:ext>
            </p:extLst>
          </p:nvPr>
        </p:nvGraphicFramePr>
        <p:xfrm>
          <a:off x="445725" y="1187413"/>
          <a:ext cx="11412901" cy="58852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70801">
                  <a:extLst>
                    <a:ext uri="{9D8B030D-6E8A-4147-A177-3AD203B41FA5}">
                      <a16:colId xmlns="" xmlns:a16="http://schemas.microsoft.com/office/drawing/2014/main" val="170050698"/>
                    </a:ext>
                  </a:extLst>
                </a:gridCol>
                <a:gridCol w="6542100">
                  <a:extLst>
                    <a:ext uri="{9D8B030D-6E8A-4147-A177-3AD203B41FA5}">
                      <a16:colId xmlns="" xmlns:a16="http://schemas.microsoft.com/office/drawing/2014/main" val="1524116742"/>
                    </a:ext>
                  </a:extLst>
                </a:gridCol>
              </a:tblGrid>
              <a:tr h="786666">
                <a:tc>
                  <a:txBody>
                    <a:bodyPr/>
                    <a:lstStyle/>
                    <a:p>
                      <a:pPr marL="0" marR="0" indent="0" algn="ctr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Verification of methane measurements in mine ventilation shafts</a:t>
                      </a:r>
                      <a:endParaRPr lang="pl-PL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Assessment</a:t>
                      </a:r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m</a:t>
                      </a:r>
                      <a:r>
                        <a:rPr lang="en-GB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ethane emission </a:t>
                      </a:r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measurem</a:t>
                      </a:r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GB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nts</a:t>
                      </a:r>
                      <a:r>
                        <a:rPr lang="en-GB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precision</a:t>
                      </a:r>
                      <a:endParaRPr lang="pl-PL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390180738"/>
                  </a:ext>
                </a:extLst>
              </a:tr>
              <a:tr h="4393309">
                <a:tc>
                  <a:txBody>
                    <a:bodyPr/>
                    <a:lstStyle/>
                    <a:p>
                      <a:pPr marL="554400" marR="0" indent="0" algn="l" defTabSz="9121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 </a:t>
                      </a:r>
                      <a:r>
                        <a:rPr lang="pl-PL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</a:t>
                      </a:r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 </a:t>
                      </a:r>
                      <a:r>
                        <a:rPr lang="pl-PL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</a:t>
                      </a:r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by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pl-PL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52450" marR="0" indent="-285750" algn="l" defTabSz="912114" rtl="0" eaLnBrk="1" fontAlgn="auto" latinLnBrk="0" hangingPunct="1">
                        <a:lnSpc>
                          <a:spcPct val="12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ompari</a:t>
                      </a:r>
                      <a:r>
                        <a:rPr lang="pl-PL" sz="16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ng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the readings of the sensors currently used in the shaft (1 sensor on the </a:t>
                      </a:r>
                      <a:r>
                        <a:rPr lang="pl-PL" sz="16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sidewall</a:t>
                      </a:r>
                      <a:r>
                        <a:rPr lang="pl-PL" sz="16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600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opposed</a:t>
                      </a:r>
                      <a:r>
                        <a:rPr lang="pl-PL" sz="16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to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averaged value from the grid)</a:t>
                      </a:r>
                      <a:endParaRPr lang="pl-PL" sz="16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552450" marR="0" indent="-285750" algn="l" defTabSz="912114" rtl="0" eaLnBrk="1" fontAlgn="auto" latinLnBrk="0" hangingPunct="1">
                        <a:lnSpc>
                          <a:spcPct val="12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pl-PL" sz="16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installing</a:t>
                      </a:r>
                      <a:r>
                        <a:rPr lang="pl-PL" sz="16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measuring grid with several methane and air velocity sensors and </a:t>
                      </a:r>
                      <a:r>
                        <a:rPr lang="pl-PL" sz="16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later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6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confirming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readings of these sensors by chromatography</a:t>
                      </a:r>
                      <a:endParaRPr lang="pl-PL" sz="16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552450" marR="0" indent="-285750" algn="l" defTabSz="912114" rtl="0" eaLnBrk="1" fontAlgn="auto" latinLnBrk="0" hangingPunct="1">
                        <a:lnSpc>
                          <a:spcPct val="12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based on the indication of the grid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6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measurements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results, 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comparison of the calculated value 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of</a:t>
                      </a:r>
                      <a:r>
                        <a:rPr lang="pl-PL" sz="16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pl-PL" sz="16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6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amount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pl-PL" sz="16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methane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6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released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from the </a:t>
                      </a:r>
                      <a:r>
                        <a:rPr lang="pl-PL" sz="16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ventilation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6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shaft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with the </a:t>
                      </a:r>
                      <a:r>
                        <a:rPr lang="pl-PL" sz="16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6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amount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pl-PL" sz="16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methane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6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input</a:t>
                      </a:r>
                      <a:endParaRPr lang="pl-PL" sz="16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 </a:t>
                      </a:r>
                      <a:r>
                        <a:rPr lang="pl-PL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</a:t>
                      </a:r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 </a:t>
                      </a:r>
                      <a:r>
                        <a:rPr lang="pl-PL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</a:t>
                      </a:r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by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pl-PL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52450" indent="-28575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emitting a specific quantity of methane over a specified time interval (e.g. 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</a:t>
                      </a:r>
                      <a:r>
                        <a:rPr lang="pl-PL" sz="16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tonne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</a:t>
                      </a:r>
                      <a:r>
                        <a:rPr lang="en-US" sz="1600" kern="1200" baseline="-25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24h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to verify the accuracy of indications from 3 types of </a:t>
                      </a:r>
                      <a:r>
                        <a:rPr lang="en-US" sz="16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measur</a:t>
                      </a:r>
                      <a:r>
                        <a:rPr lang="pl-PL" sz="16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ing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devices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(satellite, plane, drone),</a:t>
                      </a:r>
                      <a:endParaRPr lang="pl-PL" sz="16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552450" indent="-28575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possibility of obtaining a certain concentration of methane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0 – 2% (</a:t>
                      </a:r>
                      <a:r>
                        <a:rPr lang="pl-PL" sz="16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even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4%),</a:t>
                      </a:r>
                    </a:p>
                    <a:p>
                      <a:pPr marL="552450" lvl="0" indent="-28575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pl-PL" sz="16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adjustable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6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airflow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(0 – 4000m</a:t>
                      </a:r>
                      <a:r>
                        <a:rPr lang="pl-PL" sz="1600" kern="1200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/min),</a:t>
                      </a:r>
                    </a:p>
                    <a:p>
                      <a:pPr marL="552450" lvl="0" indent="-28575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possibility to simulate dust conditions</a:t>
                      </a:r>
                      <a:r>
                        <a:rPr lang="pl-PL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marL="552450" lvl="0" indent="-28575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possibility to simulate 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humidity conditions</a:t>
                      </a:r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66700" indent="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None/>
                      </a:pP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Potential advantages of the planned research:</a:t>
                      </a:r>
                    </a:p>
                    <a:p>
                      <a:pPr marL="552450" indent="-28575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certainty of </a:t>
                      </a:r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</a:t>
                      </a:r>
                      <a:r>
                        <a:rPr lang="pl-PL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emitted</a:t>
                      </a:r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methane</a:t>
                      </a:r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</a:t>
                      </a:r>
                      <a:r>
                        <a:rPr lang="pl-PL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marL="552450" indent="-28575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possibility to study the influence of seasons and weather conditions (wind, fog)</a:t>
                      </a:r>
                      <a:endParaRPr lang="pl-PL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52450" indent="-285750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possibility of developing an accurate measurement system (e.g. laser methane sensors at the outlet of the diffusers</a:t>
                      </a:r>
                      <a:r>
                        <a:rPr lang="pl-PL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pl-PL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9197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661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="" xmlns:a16="http://schemas.microsoft.com/office/drawing/2014/main" id="{0DEE7CC3-E28F-E896-0A78-C88AB692B796}"/>
              </a:ext>
            </a:extLst>
          </p:cNvPr>
          <p:cNvSpPr/>
          <p:nvPr/>
        </p:nvSpPr>
        <p:spPr>
          <a:xfrm>
            <a:off x="0" y="0"/>
            <a:ext cx="12168188" cy="27604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796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774926" y="875118"/>
            <a:ext cx="7141026" cy="543627"/>
          </a:xfrm>
          <a:prstGeom prst="rect">
            <a:avLst/>
          </a:prstGeom>
        </p:spPr>
        <p:txBody>
          <a:bodyPr wrap="none" lIns="91202" tIns="45601" rIns="91202" bIns="45601">
            <a:spAutoFit/>
          </a:bodyPr>
          <a:lstStyle/>
          <a:p>
            <a:pPr marL="0" marR="0" lvl="0" indent="0" algn="l" defTabSz="912091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3600" b="1" i="0" u="none" strike="noStrike" kern="1200" cap="all" spc="100" normalizeH="0" baseline="0" noProof="0" dirty="0">
                <a:ln>
                  <a:noFill/>
                </a:ln>
                <a:solidFill>
                  <a:srgbClr val="616161">
                    <a:lumMod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THANK YOU FOR ATTENTION </a:t>
            </a:r>
          </a:p>
        </p:txBody>
      </p:sp>
      <p:sp>
        <p:nvSpPr>
          <p:cNvPr id="7" name="pole tekstowe 2"/>
          <p:cNvSpPr txBox="1">
            <a:spLocks noChangeArrowheads="1"/>
          </p:cNvSpPr>
          <p:nvPr/>
        </p:nvSpPr>
        <p:spPr bwMode="auto">
          <a:xfrm>
            <a:off x="892651" y="1489191"/>
            <a:ext cx="5701580" cy="4031633"/>
          </a:xfrm>
          <a:prstGeom prst="rect">
            <a:avLst/>
          </a:prstGeom>
          <a:solidFill>
            <a:srgbClr val="FFFFFF">
              <a:alpha val="70979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91202" tIns="45601" rIns="91202" bIns="45601">
            <a:spAutoFit/>
          </a:bodyPr>
          <a:lstStyle/>
          <a:p>
            <a:pPr marL="0" marR="0" lvl="0" indent="0" algn="l" defTabSz="912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/>
            </a:r>
            <a:br>
              <a:rPr kumimoji="0" lang="pl-PL" alt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</a:b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16161">
                    <a:lumMod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Jacek Skiba </a:t>
            </a:r>
            <a:r>
              <a:rPr kumimoji="0" lang="pl-PL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616161">
                    <a:lumMod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Ph.D.Eng,MBA</a:t>
            </a:r>
            <a:endParaRPr kumimoji="0" lang="pl-PL" sz="1400" b="1" i="1" u="none" strike="noStrike" kern="1200" cap="none" spc="0" normalizeH="0" baseline="0" noProof="0" dirty="0" smtClean="0">
              <a:ln>
                <a:noFill/>
              </a:ln>
              <a:solidFill>
                <a:srgbClr val="616161">
                  <a:lumMod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lvl="0">
              <a:defRPr/>
            </a:pPr>
            <a:r>
              <a:rPr lang="pl-PL" sz="2000" b="1" dirty="0" smtClean="0">
                <a:solidFill>
                  <a:srgbClr val="616161">
                    <a:lumMod val="75000"/>
                  </a:srgbClr>
                </a:solidFill>
                <a:latin typeface="Open Sans"/>
              </a:rPr>
              <a:t>Robert Hildebrandt </a:t>
            </a:r>
            <a:r>
              <a:rPr lang="pl-PL" sz="1400" b="1" i="1" dirty="0" err="1">
                <a:solidFill>
                  <a:srgbClr val="616161">
                    <a:lumMod val="75000"/>
                  </a:srgbClr>
                </a:solidFill>
              </a:rPr>
              <a:t>Ph.D.Eng</a:t>
            </a:r>
            <a:endParaRPr kumimoji="0" lang="pl-PL" sz="1400" b="1" i="1" u="none" strike="noStrike" kern="1200" cap="none" spc="0" normalizeH="0" baseline="0" noProof="0" dirty="0">
              <a:ln>
                <a:noFill/>
              </a:ln>
              <a:solidFill>
                <a:srgbClr val="616161">
                  <a:lumMod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912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 dirty="0" smtClean="0">
              <a:ln>
                <a:noFill/>
              </a:ln>
              <a:solidFill>
                <a:srgbClr val="616161">
                  <a:lumMod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912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161">
                    <a:lumMod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Central </a:t>
            </a:r>
            <a:r>
              <a:rPr kumimoji="0" lang="en-US" alt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616161">
                    <a:lumMod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Mining </a:t>
            </a:r>
            <a:r>
              <a:rPr kumimoji="0" lang="en-US" alt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161">
                    <a:lumMod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Institute</a:t>
            </a:r>
            <a:r>
              <a:rPr lang="pl-PL" altLang="pl-PL" sz="1800" dirty="0" smtClean="0">
                <a:solidFill>
                  <a:srgbClr val="616161">
                    <a:lumMod val="75000"/>
                  </a:srgbClr>
                </a:solidFill>
                <a:latin typeface="Open Sans"/>
              </a:rPr>
              <a:t>-</a:t>
            </a:r>
            <a:r>
              <a:rPr lang="pl-PL" altLang="pl-PL" sz="1800" dirty="0" err="1" smtClean="0">
                <a:solidFill>
                  <a:srgbClr val="616161">
                    <a:lumMod val="75000"/>
                  </a:srgbClr>
                </a:solidFill>
                <a:latin typeface="Open Sans"/>
              </a:rPr>
              <a:t>National</a:t>
            </a:r>
            <a:r>
              <a:rPr lang="pl-PL" altLang="pl-PL" sz="1800" dirty="0" smtClean="0">
                <a:solidFill>
                  <a:srgbClr val="616161">
                    <a:lumMod val="75000"/>
                  </a:srgbClr>
                </a:solidFill>
                <a:latin typeface="Open Sans"/>
              </a:rPr>
              <a:t> </a:t>
            </a:r>
            <a:r>
              <a:rPr lang="pl-PL" altLang="pl-PL" sz="1800" dirty="0" err="1" smtClean="0">
                <a:solidFill>
                  <a:srgbClr val="616161">
                    <a:lumMod val="75000"/>
                  </a:srgbClr>
                </a:solidFill>
                <a:latin typeface="Open Sans"/>
              </a:rPr>
              <a:t>Research</a:t>
            </a:r>
            <a:r>
              <a:rPr lang="pl-PL" altLang="pl-PL" sz="1800" dirty="0" smtClean="0">
                <a:solidFill>
                  <a:srgbClr val="616161">
                    <a:lumMod val="75000"/>
                  </a:srgbClr>
                </a:solidFill>
                <a:latin typeface="Open Sans"/>
              </a:rPr>
              <a:t> </a:t>
            </a:r>
            <a:r>
              <a:rPr lang="pl-PL" altLang="pl-PL" sz="1800" dirty="0" err="1" smtClean="0">
                <a:solidFill>
                  <a:srgbClr val="616161">
                    <a:lumMod val="75000"/>
                  </a:srgbClr>
                </a:solidFill>
                <a:latin typeface="Open Sans"/>
              </a:rPr>
              <a:t>Institute</a:t>
            </a:r>
            <a:r>
              <a:rPr kumimoji="0" lang="pl-PL" alt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616161">
                    <a:lumMod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/>
            </a:r>
            <a:br>
              <a:rPr kumimoji="0" lang="pl-PL" alt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616161">
                    <a:lumMod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</a:br>
            <a:r>
              <a:rPr kumimoji="0" lang="pl-PL" altLang="pl-P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16161">
                    <a:lumMod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Department</a:t>
            </a:r>
            <a:r>
              <a:rPr kumimoji="0" lang="pl-PL" alt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161">
                    <a:lumMod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of </a:t>
            </a:r>
            <a:r>
              <a:rPr kumimoji="0" lang="pl-PL" altLang="pl-P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16161">
                    <a:lumMod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Mining</a:t>
            </a:r>
            <a:r>
              <a:rPr kumimoji="0" lang="pl-PL" alt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161">
                    <a:lumMod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pl-PL" altLang="pl-P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16161">
                    <a:lumMod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Aerology</a:t>
            </a:r>
            <a:endParaRPr kumimoji="0" lang="pl-PL" altLang="pl-PL" sz="1800" b="0" i="0" u="none" strike="noStrike" kern="1200" cap="none" spc="0" normalizeH="0" baseline="0" noProof="0" dirty="0" smtClean="0">
              <a:ln>
                <a:noFill/>
              </a:ln>
              <a:solidFill>
                <a:srgbClr val="616161">
                  <a:lumMod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912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 dirty="0" smtClean="0">
              <a:ln>
                <a:noFill/>
              </a:ln>
              <a:solidFill>
                <a:srgbClr val="616161">
                  <a:lumMod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912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161">
                    <a:lumMod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Plac </a:t>
            </a:r>
            <a:r>
              <a:rPr kumimoji="0" lang="pl-PL" alt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616161">
                    <a:lumMod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Gwarków 1</a:t>
            </a:r>
            <a:br>
              <a:rPr kumimoji="0" lang="pl-PL" alt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616161">
                    <a:lumMod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</a:br>
            <a:r>
              <a:rPr kumimoji="0" lang="pl-PL" alt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616161">
                    <a:lumMod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40-166 Katowice</a:t>
            </a:r>
            <a:br>
              <a:rPr kumimoji="0" lang="pl-PL" alt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616161">
                    <a:lumMod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</a:br>
            <a:r>
              <a:rPr kumimoji="0" lang="pl-PL" alt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161">
                    <a:lumMod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Poland</a:t>
            </a:r>
          </a:p>
          <a:p>
            <a:pPr lvl="0">
              <a:defRPr/>
            </a:pPr>
            <a:r>
              <a:rPr lang="pl-PL" altLang="pl-PL" sz="1800" dirty="0">
                <a:solidFill>
                  <a:srgbClr val="616161">
                    <a:lumMod val="75000"/>
                  </a:srgbClr>
                </a:solidFill>
              </a:rPr>
              <a:t>t: +48 32 259 23 00</a:t>
            </a:r>
            <a:br>
              <a:rPr lang="pl-PL" altLang="pl-PL" sz="1800" dirty="0">
                <a:solidFill>
                  <a:srgbClr val="616161">
                    <a:lumMod val="75000"/>
                  </a:srgbClr>
                </a:solidFill>
              </a:rPr>
            </a:br>
            <a:r>
              <a:rPr lang="pl-PL" altLang="pl-PL" sz="1800" dirty="0">
                <a:solidFill>
                  <a:srgbClr val="616161">
                    <a:lumMod val="75000"/>
                  </a:srgbClr>
                </a:solidFill>
              </a:rPr>
              <a:t>m: +48 512 293 839</a:t>
            </a:r>
            <a:br>
              <a:rPr lang="pl-PL" altLang="pl-PL" sz="1800" dirty="0">
                <a:solidFill>
                  <a:srgbClr val="616161">
                    <a:lumMod val="75000"/>
                  </a:srgbClr>
                </a:solidFill>
              </a:rPr>
            </a:br>
            <a:r>
              <a:rPr kumimoji="0" lang="pl-PL" alt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161">
                    <a:lumMod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  <a:hlinkClick r:id="rId2"/>
              </a:rPr>
              <a:t>jskiba@gig.eu</a:t>
            </a:r>
            <a:r>
              <a:rPr kumimoji="0" lang="pl-PL" alt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16161">
                    <a:lumMod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pl-PL" alt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616161">
                    <a:lumMod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/>
            </a:r>
            <a:br>
              <a:rPr kumimoji="0" lang="pl-PL" alt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616161">
                    <a:lumMod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</a:br>
            <a:r>
              <a:rPr kumimoji="0" lang="pl-PL" altLang="pl-PL" sz="1800" b="0" i="0" u="sng" strike="noStrike" kern="1200" cap="none" spc="0" normalizeH="0" baseline="0" noProof="0" dirty="0">
                <a:ln>
                  <a:noFill/>
                </a:ln>
                <a:solidFill>
                  <a:srgbClr val="616161">
                    <a:lumMod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www.gig.eu</a:t>
            </a:r>
            <a:endParaRPr kumimoji="0" lang="en-GB" altLang="pl-PL" sz="1800" b="0" i="0" u="none" strike="noStrike" kern="1200" cap="none" spc="0" normalizeH="0" baseline="0" noProof="0" dirty="0">
              <a:ln>
                <a:noFill/>
              </a:ln>
              <a:solidFill>
                <a:srgbClr val="616161">
                  <a:lumMod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480C663B-7A05-2306-4675-4B8E27BC2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7932" y="3700732"/>
            <a:ext cx="1579325" cy="108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02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4C546E-5355-4CA6-80D6-E6A50873F821}" type="slidenum">
              <a:rPr lang="pl-PL" smtClean="0">
                <a:solidFill>
                  <a:srgbClr val="484848">
                    <a:lumMod val="50000"/>
                    <a:lumOff val="50000"/>
                  </a:srgbClr>
                </a:solidFill>
              </a:rPr>
              <a:pPr algn="ctr"/>
              <a:t>2</a:t>
            </a:fld>
            <a:endParaRPr lang="pl-PL" dirty="0">
              <a:solidFill>
                <a:srgbClr val="484848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725822" y="1387589"/>
            <a:ext cx="10978497" cy="609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914400">
              <a:buFont typeface="Arial" panose="020B0604020202020204" pitchFamily="34" charset="0"/>
              <a:buChar char="•"/>
              <a:defRPr/>
            </a:pPr>
            <a:r>
              <a:rPr lang="pl-PL" sz="2800" dirty="0"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Assesment of </a:t>
            </a:r>
            <a:r>
              <a:rPr lang="pl-PL" sz="2800" b="1" u="sng" dirty="0" err="1" smtClean="0"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pl-PL" sz="2800" b="1" u="sng" dirty="0" smtClean="0"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far </a:t>
            </a:r>
            <a:r>
              <a:rPr lang="pl-PL" sz="2800" dirty="0" smtClean="0"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VAM </a:t>
            </a:r>
            <a:r>
              <a:rPr lang="en-GB" sz="2800" dirty="0" smtClean="0"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emission</a:t>
            </a:r>
            <a:r>
              <a:rPr lang="pl-PL" sz="2800" dirty="0" smtClean="0"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800" dirty="0" smtClean="0"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</a:t>
            </a:r>
            <a:r>
              <a:rPr lang="pl-PL" sz="2800" dirty="0"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800" dirty="0" err="1"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nts</a:t>
            </a:r>
            <a:r>
              <a:rPr lang="en-GB" sz="2800" dirty="0"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 err="1" smtClean="0"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accuracy</a:t>
            </a:r>
            <a:r>
              <a:rPr lang="pl-PL" sz="2800" dirty="0" smtClean="0"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800" dirty="0"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</a:t>
            </a:r>
            <a:r>
              <a:rPr lang="pl-PL" sz="2800" dirty="0" err="1"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pl-PL" sz="2800" dirty="0"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 smtClean="0"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of:</a:t>
            </a:r>
          </a:p>
          <a:p>
            <a:pPr marL="457200" indent="-457200" defTabSz="914400">
              <a:buFont typeface="Arial" panose="020B0604020202020204" pitchFamily="34" charset="0"/>
              <a:buChar char="•"/>
              <a:defRPr/>
            </a:pPr>
            <a:endParaRPr lang="pl-PL" sz="2800" dirty="0" smtClean="0">
              <a:solidFill>
                <a:srgbClr val="4848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3037" indent="-457200" defTabSz="914400">
              <a:buFont typeface="Arial" panose="020B0604020202020204" pitchFamily="34" charset="0"/>
              <a:buChar char="•"/>
              <a:defRPr/>
            </a:pPr>
            <a:r>
              <a:rPr lang="pl-PL" sz="2800" dirty="0" err="1" smtClean="0"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drone</a:t>
            </a:r>
            <a:r>
              <a:rPr lang="en-GB" sz="2800" dirty="0" smtClean="0"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l-PL" sz="2800" dirty="0" smtClean="0"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800" dirty="0" smtClean="0">
              <a:solidFill>
                <a:srgbClr val="4848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3037" indent="-457200" defTabSz="914400">
              <a:buFont typeface="Arial" panose="020B0604020202020204" pitchFamily="34" charset="0"/>
              <a:buChar char="•"/>
              <a:defRPr/>
            </a:pPr>
            <a:r>
              <a:rPr lang="pl-PL" sz="2800" dirty="0" err="1" smtClean="0"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</a:t>
            </a:r>
            <a:r>
              <a:rPr lang="en-GB" sz="2800" dirty="0" smtClean="0"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pl-PL" sz="2800" dirty="0">
              <a:solidFill>
                <a:srgbClr val="4848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3037" indent="-457200" defTabSz="91440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l-PL" sz="2800" dirty="0" err="1" smtClean="0"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atel</a:t>
            </a:r>
            <a:r>
              <a:rPr lang="en-GB" sz="2800" dirty="0" smtClean="0"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pl-PL" sz="2800" dirty="0" err="1" smtClean="0"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</a:t>
            </a:r>
            <a:r>
              <a:rPr lang="en-GB" sz="2800" dirty="0" smtClean="0"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pl-PL" sz="2800" dirty="0" smtClean="0">
              <a:solidFill>
                <a:srgbClr val="4848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3037" indent="-457200" defTabSz="914400">
              <a:buFont typeface="Arial" panose="020B0604020202020204" pitchFamily="34" charset="0"/>
              <a:buChar char="•"/>
              <a:defRPr/>
            </a:pPr>
            <a:endParaRPr lang="pl-PL" sz="2800" dirty="0">
              <a:solidFill>
                <a:srgbClr val="4848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lvl="0" indent="-360363" defTabSz="914400">
              <a:buFont typeface="Arial" panose="020B0604020202020204" pitchFamily="34" charset="0"/>
              <a:buChar char="•"/>
              <a:defRPr/>
            </a:pPr>
            <a:r>
              <a:rPr lang="en-GB" sz="2800" dirty="0" smtClean="0"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Verification </a:t>
            </a:r>
            <a:r>
              <a:rPr lang="en-GB" sz="2800" dirty="0"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pl-PL" sz="2800" dirty="0" smtClean="0"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VAM </a:t>
            </a:r>
            <a:r>
              <a:rPr lang="pl-PL" sz="2800" dirty="0" err="1" smtClean="0"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emissions</a:t>
            </a:r>
            <a:r>
              <a:rPr lang="pl-PL" sz="2800" dirty="0" smtClean="0"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GB" sz="2800" dirty="0" smtClean="0"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measurements </a:t>
            </a:r>
            <a:r>
              <a:rPr lang="en-GB" sz="2800" dirty="0"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mine ventilation </a:t>
            </a:r>
            <a:r>
              <a:rPr lang="en-GB" sz="2800" dirty="0" smtClean="0"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shafts</a:t>
            </a:r>
            <a:r>
              <a:rPr lang="pl-PL" sz="2800" dirty="0" smtClean="0"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l-PL" sz="2800" dirty="0" err="1" smtClean="0"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exhaust</a:t>
            </a:r>
            <a:r>
              <a:rPr lang="pl-PL" sz="2800" dirty="0" smtClean="0"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- by </a:t>
            </a:r>
            <a:r>
              <a:rPr lang="pl-PL" sz="2800" dirty="0" err="1" smtClean="0"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installing</a:t>
            </a:r>
            <a:r>
              <a:rPr lang="pl-PL" sz="2800" dirty="0" smtClean="0"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 </a:t>
            </a:r>
            <a:r>
              <a:rPr lang="pl-PL" sz="2800" dirty="0" err="1"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methane</a:t>
            </a:r>
            <a:r>
              <a:rPr lang="pl-PL" sz="2800" dirty="0"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 err="1"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sensors</a:t>
            </a:r>
            <a:r>
              <a:rPr lang="pl-PL" sz="2800" dirty="0"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 smtClean="0"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pl-PL" sz="2800" dirty="0" err="1" smtClean="0"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</a:t>
            </a:r>
            <a:r>
              <a:rPr lang="pl-PL" sz="2800" dirty="0" smtClean="0"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 err="1"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locations</a:t>
            </a:r>
            <a:r>
              <a:rPr lang="pl-PL" sz="2800" dirty="0"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sz="2800" dirty="0" smtClean="0"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pl-PL" sz="2800" dirty="0" err="1"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exhaust</a:t>
            </a:r>
            <a:r>
              <a:rPr lang="pl-PL" sz="2800" dirty="0"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800" dirty="0" err="1"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shaft</a:t>
            </a:r>
            <a:r>
              <a:rPr lang="pl-PL" sz="2800" dirty="0"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cross-</a:t>
            </a:r>
            <a:r>
              <a:rPr lang="pl-PL" sz="2800" dirty="0" err="1">
                <a:solidFill>
                  <a:srgbClr val="4848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endParaRPr lang="pl-PL" sz="2800" dirty="0">
              <a:solidFill>
                <a:srgbClr val="4848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sz="2800" dirty="0" smtClean="0">
              <a:solidFill>
                <a:srgbClr val="4848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dirty="0" smtClean="0">
              <a:solidFill>
                <a:srgbClr val="48484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l-PL" dirty="0">
              <a:solidFill>
                <a:srgbClr val="484848"/>
              </a:solidFill>
            </a:endParaRPr>
          </a:p>
          <a:p>
            <a:endParaRPr lang="pl-PL" dirty="0">
              <a:solidFill>
                <a:srgbClr val="484848"/>
              </a:solidFill>
            </a:endParaRPr>
          </a:p>
          <a:p>
            <a:endParaRPr lang="pl-PL" dirty="0" smtClean="0">
              <a:solidFill>
                <a:srgbClr val="484848"/>
              </a:solidFill>
            </a:endParaRP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359999" y="522000"/>
            <a:ext cx="11572767" cy="556173"/>
          </a:xfrm>
        </p:spPr>
        <p:txBody>
          <a:bodyPr>
            <a:normAutofit fontScale="90000"/>
          </a:bodyPr>
          <a:lstStyle/>
          <a:p>
            <a:pPr lvl="0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Possible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VAM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to be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performed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areas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of cooperation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917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/>
          <p:nvPr/>
        </p:nvPicPr>
        <p:blipFill>
          <a:blip r:embed="rId3"/>
          <a:stretch>
            <a:fillRect/>
          </a:stretch>
        </p:blipFill>
        <p:spPr>
          <a:xfrm>
            <a:off x="2850653" y="1919468"/>
            <a:ext cx="6117502" cy="3958328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146471" y="1520376"/>
            <a:ext cx="10224658" cy="39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000" b="1" dirty="0"/>
              <a:t>Schematic diagram for measuring methane emissions from a ventilation shaft</a:t>
            </a:r>
            <a:endParaRPr lang="pl-PL" sz="2000" b="1" dirty="0"/>
          </a:p>
        </p:txBody>
      </p:sp>
      <p:sp>
        <p:nvSpPr>
          <p:cNvPr id="7" name="Prostokąt 6"/>
          <p:cNvSpPr/>
          <p:nvPr/>
        </p:nvSpPr>
        <p:spPr>
          <a:xfrm>
            <a:off x="1146471" y="198231"/>
            <a:ext cx="102246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2800" b="1" dirty="0">
                <a:solidFill>
                  <a:srgbClr val="00B0F0"/>
                </a:solidFill>
              </a:rPr>
              <a:t>Methodology for measuring exhaust shaft's air outflow </a:t>
            </a:r>
            <a:r>
              <a:rPr lang="pl-PL" sz="2800" b="1" dirty="0" smtClean="0">
                <a:solidFill>
                  <a:srgbClr val="00B0F0"/>
                </a:solidFill>
              </a:rPr>
              <a:t/>
            </a:r>
            <a:br>
              <a:rPr lang="pl-PL" sz="2800" b="1" dirty="0" smtClean="0">
                <a:solidFill>
                  <a:srgbClr val="00B0F0"/>
                </a:solidFill>
              </a:rPr>
            </a:br>
            <a:r>
              <a:rPr lang="en-US" sz="2800" b="1" dirty="0" smtClean="0">
                <a:solidFill>
                  <a:srgbClr val="00B0F0"/>
                </a:solidFill>
              </a:rPr>
              <a:t>and </a:t>
            </a:r>
            <a:r>
              <a:rPr lang="en-US" sz="2800" b="1" dirty="0">
                <a:solidFill>
                  <a:srgbClr val="00B0F0"/>
                </a:solidFill>
              </a:rPr>
              <a:t>methane (VAM) concentration in it</a:t>
            </a:r>
            <a:endParaRPr lang="pl-PL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11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0000" y="353200"/>
            <a:ext cx="11572767" cy="1329332"/>
          </a:xfrm>
        </p:spPr>
        <p:txBody>
          <a:bodyPr>
            <a:normAutofit/>
          </a:bodyPr>
          <a:lstStyle/>
          <a:p>
            <a:pPr algn="ctr"/>
            <a:r>
              <a:rPr lang="en-GB" sz="3200" cap="none" dirty="0" smtClean="0">
                <a:latin typeface="Candara" panose="020E0502030303020204" pitchFamily="34" charset="0"/>
              </a:rPr>
              <a:t>Gas </a:t>
            </a:r>
            <a:r>
              <a:rPr lang="pl-PL" sz="3200" cap="none" dirty="0" smtClean="0">
                <a:latin typeface="Candara" panose="020E0502030303020204" pitchFamily="34" charset="0"/>
              </a:rPr>
              <a:t> and </a:t>
            </a:r>
            <a:r>
              <a:rPr lang="pl-PL" sz="3200" cap="none" dirty="0" err="1" smtClean="0">
                <a:latin typeface="Candara" panose="020E0502030303020204" pitchFamily="34" charset="0"/>
              </a:rPr>
              <a:t>air</a:t>
            </a:r>
            <a:r>
              <a:rPr lang="pl-PL" sz="3200" cap="none" dirty="0" smtClean="0">
                <a:latin typeface="Candara" panose="020E0502030303020204" pitchFamily="34" charset="0"/>
              </a:rPr>
              <a:t> </a:t>
            </a:r>
            <a:r>
              <a:rPr lang="en-GB" sz="3200" cap="none" dirty="0" smtClean="0">
                <a:latin typeface="Candara" panose="020E0502030303020204" pitchFamily="34" charset="0"/>
              </a:rPr>
              <a:t>monitoring</a:t>
            </a:r>
            <a:r>
              <a:rPr lang="pl-PL" sz="3200" cap="none" dirty="0" smtClean="0">
                <a:latin typeface="Candara" panose="020E0502030303020204" pitchFamily="34" charset="0"/>
              </a:rPr>
              <a:t> system</a:t>
            </a:r>
            <a:endParaRPr lang="pl-PL" sz="3200" cap="none" dirty="0">
              <a:latin typeface="Candara" panose="020E0502030303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4C546E-5355-4CA6-80D6-E6A50873F821}" type="slidenum">
              <a:rPr lang="pl-PL" smtClean="0">
                <a:solidFill>
                  <a:srgbClr val="484848">
                    <a:lumMod val="50000"/>
                    <a:lumOff val="50000"/>
                  </a:srgbClr>
                </a:solidFill>
              </a:rPr>
              <a:pPr algn="ctr"/>
              <a:t>4</a:t>
            </a:fld>
            <a:endParaRPr lang="pl-PL" dirty="0">
              <a:solidFill>
                <a:srgbClr val="484848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8" name="Obraz 7" descr="C:\Users\wpojoy\Desktop\Dołowe systemy pomiaru powietrza i dyspozytornia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2"/>
          <a:stretch/>
        </p:blipFill>
        <p:spPr bwMode="auto">
          <a:xfrm>
            <a:off x="564599" y="863450"/>
            <a:ext cx="5588950" cy="49309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4" descr="https://www.sevitel.pl/asset/userdata/product/img/mm4_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247" y="863451"/>
            <a:ext cx="1585374" cy="232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0572" y="3328912"/>
            <a:ext cx="5592195" cy="2525687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9100457" y="1349829"/>
            <a:ext cx="2832309" cy="1197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>
                <a:solidFill>
                  <a:srgbClr val="484848"/>
                </a:solidFill>
              </a:rPr>
              <a:t>Typical</a:t>
            </a:r>
            <a:r>
              <a:rPr lang="pl-PL" dirty="0" smtClean="0">
                <a:solidFill>
                  <a:srgbClr val="484848"/>
                </a:solidFill>
              </a:rPr>
              <a:t> </a:t>
            </a:r>
            <a:r>
              <a:rPr lang="pl-PL" dirty="0" err="1">
                <a:solidFill>
                  <a:srgbClr val="484848"/>
                </a:solidFill>
              </a:rPr>
              <a:t>m</a:t>
            </a:r>
            <a:r>
              <a:rPr lang="pl-PL" dirty="0" err="1" smtClean="0">
                <a:solidFill>
                  <a:srgbClr val="484848"/>
                </a:solidFill>
              </a:rPr>
              <a:t>ethanometer</a:t>
            </a:r>
            <a:r>
              <a:rPr lang="pl-PL" dirty="0" smtClean="0">
                <a:solidFill>
                  <a:srgbClr val="484848"/>
                </a:solidFill>
              </a:rPr>
              <a:t> </a:t>
            </a:r>
            <a:r>
              <a:rPr lang="pl-PL" dirty="0" err="1" smtClean="0">
                <a:solidFill>
                  <a:srgbClr val="484848"/>
                </a:solidFill>
              </a:rPr>
              <a:t>installed</a:t>
            </a:r>
            <a:r>
              <a:rPr lang="pl-PL" dirty="0" smtClean="0">
                <a:solidFill>
                  <a:srgbClr val="484848"/>
                </a:solidFill>
              </a:rPr>
              <a:t> </a:t>
            </a:r>
            <a:r>
              <a:rPr lang="pl-PL" dirty="0" err="1" smtClean="0">
                <a:solidFill>
                  <a:srgbClr val="484848"/>
                </a:solidFill>
              </a:rPr>
              <a:t>at</a:t>
            </a:r>
            <a:r>
              <a:rPr lang="pl-PL" dirty="0" smtClean="0">
                <a:solidFill>
                  <a:srgbClr val="484848"/>
                </a:solidFill>
              </a:rPr>
              <a:t> EM „Barbara” </a:t>
            </a:r>
            <a:r>
              <a:rPr lang="pl-PL" dirty="0" err="1" smtClean="0">
                <a:solidFill>
                  <a:srgbClr val="484848"/>
                </a:solidFill>
              </a:rPr>
              <a:t>mine</a:t>
            </a:r>
            <a:r>
              <a:rPr lang="pl-PL" dirty="0" smtClean="0">
                <a:solidFill>
                  <a:srgbClr val="484848"/>
                </a:solidFill>
              </a:rPr>
              <a:t> and </a:t>
            </a:r>
            <a:r>
              <a:rPr lang="pl-PL" dirty="0" err="1" smtClean="0">
                <a:solidFill>
                  <a:srgbClr val="484848"/>
                </a:solidFill>
              </a:rPr>
              <a:t>widely</a:t>
            </a:r>
            <a:r>
              <a:rPr lang="pl-PL" dirty="0" smtClean="0">
                <a:solidFill>
                  <a:srgbClr val="484848"/>
                </a:solidFill>
              </a:rPr>
              <a:t> </a:t>
            </a:r>
            <a:r>
              <a:rPr lang="pl-PL" dirty="0" err="1" smtClean="0">
                <a:solidFill>
                  <a:srgbClr val="484848"/>
                </a:solidFill>
              </a:rPr>
              <a:t>used</a:t>
            </a:r>
            <a:r>
              <a:rPr lang="pl-PL" dirty="0" smtClean="0">
                <a:solidFill>
                  <a:srgbClr val="484848"/>
                </a:solidFill>
              </a:rPr>
              <a:t> in </a:t>
            </a:r>
            <a:r>
              <a:rPr lang="pl-PL" dirty="0" err="1" smtClean="0">
                <a:solidFill>
                  <a:srgbClr val="484848"/>
                </a:solidFill>
              </a:rPr>
              <a:t>Polish</a:t>
            </a:r>
            <a:r>
              <a:rPr lang="pl-PL" dirty="0" smtClean="0">
                <a:solidFill>
                  <a:srgbClr val="484848"/>
                </a:solidFill>
              </a:rPr>
              <a:t> </a:t>
            </a:r>
            <a:r>
              <a:rPr lang="pl-PL" dirty="0" err="1" smtClean="0">
                <a:solidFill>
                  <a:srgbClr val="484848"/>
                </a:solidFill>
              </a:rPr>
              <a:t>mines</a:t>
            </a:r>
            <a:endParaRPr lang="pl-PL" dirty="0">
              <a:solidFill>
                <a:srgbClr val="484848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512275" y="2871443"/>
            <a:ext cx="2751994" cy="2286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 smtClean="0">
                <a:solidFill>
                  <a:schemeClr val="tx1"/>
                </a:solidFill>
              </a:rPr>
              <a:t>Underground </a:t>
            </a:r>
            <a:r>
              <a:rPr lang="pl-PL" sz="1200" b="1" dirty="0" err="1" smtClean="0">
                <a:solidFill>
                  <a:schemeClr val="tx1"/>
                </a:solidFill>
              </a:rPr>
              <a:t>air</a:t>
            </a:r>
            <a:r>
              <a:rPr lang="pl-PL" sz="1200" b="1" dirty="0" smtClean="0">
                <a:solidFill>
                  <a:schemeClr val="tx1"/>
                </a:solidFill>
              </a:rPr>
              <a:t> </a:t>
            </a:r>
            <a:r>
              <a:rPr lang="pl-PL" sz="1200" b="1" dirty="0" err="1" smtClean="0">
                <a:solidFill>
                  <a:schemeClr val="tx1"/>
                </a:solidFill>
              </a:rPr>
              <a:t>flow</a:t>
            </a:r>
            <a:r>
              <a:rPr lang="pl-PL" sz="1200" b="1" dirty="0" smtClean="0">
                <a:solidFill>
                  <a:schemeClr val="tx1"/>
                </a:solidFill>
              </a:rPr>
              <a:t>  </a:t>
            </a:r>
            <a:r>
              <a:rPr lang="pl-PL" sz="1200" b="1" dirty="0" err="1" smtClean="0">
                <a:solidFill>
                  <a:schemeClr val="tx1"/>
                </a:solidFill>
              </a:rPr>
              <a:t>equipment</a:t>
            </a:r>
            <a:r>
              <a:rPr lang="pl-PL" sz="1200" b="1" dirty="0" smtClean="0">
                <a:solidFill>
                  <a:schemeClr val="tx1"/>
                </a:solidFill>
              </a:rPr>
              <a:t> </a:t>
            </a:r>
            <a:endParaRPr lang="pl-PL" sz="12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061" y="1880102"/>
            <a:ext cx="1518036" cy="32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171" y="2194425"/>
            <a:ext cx="19637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97" y="2203218"/>
            <a:ext cx="14509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97" y="2547593"/>
            <a:ext cx="13049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2521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02667" y="177349"/>
            <a:ext cx="5171573" cy="862984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pl-PL" sz="2000" dirty="0" smtClean="0"/>
              <a:t>Methane</a:t>
            </a:r>
            <a:r>
              <a:rPr lang="pl-PL" altLang="pl-PL" sz="2000" dirty="0" smtClean="0"/>
              <a:t>a</a:t>
            </a:r>
            <a:r>
              <a:rPr lang="en-US" altLang="pl-PL" sz="2000" dirty="0" err="1" smtClean="0"/>
              <a:t>mometer</a:t>
            </a:r>
            <a:r>
              <a:rPr lang="en-US" altLang="pl-PL" sz="2000" dirty="0" smtClean="0"/>
              <a:t> </a:t>
            </a:r>
            <a:r>
              <a:rPr lang="en-US" altLang="pl-PL" sz="2000" dirty="0"/>
              <a:t>SOM 2303</a:t>
            </a:r>
            <a:br>
              <a:rPr lang="en-US" altLang="pl-PL" sz="2000" dirty="0"/>
            </a:br>
            <a:r>
              <a:rPr lang="en-US" altLang="pl-PL" sz="2000" dirty="0"/>
              <a:t>A combined meter of velocity and methane</a:t>
            </a:r>
            <a:r>
              <a:rPr lang="pl-PL" altLang="pl-PL" sz="3600" dirty="0"/>
              <a:t>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8"/>
          <a:stretch>
            <a:fillRect/>
          </a:stretch>
        </p:blipFill>
        <p:spPr bwMode="auto">
          <a:xfrm>
            <a:off x="1523736" y="1122672"/>
            <a:ext cx="5350504" cy="406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26873" y="5034430"/>
            <a:ext cx="4459619" cy="1136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pl-PL" sz="1397" b="1" dirty="0">
                <a:solidFill>
                  <a:srgbClr val="484848"/>
                </a:solidFill>
              </a:rPr>
              <a:t>Velocity sensor</a:t>
            </a:r>
            <a:r>
              <a:rPr lang="en-US" altLang="pl-PL" sz="1397" dirty="0">
                <a:solidFill>
                  <a:srgbClr val="484848"/>
                </a:solidFill>
              </a:rPr>
              <a:t>:</a:t>
            </a:r>
            <a:endParaRPr lang="pl-PL" altLang="pl-PL" sz="1397" dirty="0">
              <a:solidFill>
                <a:srgbClr val="484848"/>
              </a:solidFill>
            </a:endParaRPr>
          </a:p>
          <a:p>
            <a:r>
              <a:rPr lang="en-US" altLang="pl-PL" sz="1397" dirty="0">
                <a:solidFill>
                  <a:srgbClr val="484848"/>
                </a:solidFill>
              </a:rPr>
              <a:t>Range of velocity: ± (</a:t>
            </a:r>
            <a:r>
              <a:rPr lang="en-US" altLang="pl-PL" sz="1397" b="1" dirty="0">
                <a:solidFill>
                  <a:srgbClr val="484848"/>
                </a:solidFill>
              </a:rPr>
              <a:t>0,16 ÷ 10,0 m/s</a:t>
            </a:r>
            <a:r>
              <a:rPr lang="en-US" altLang="pl-PL" sz="1397" dirty="0">
                <a:solidFill>
                  <a:srgbClr val="484848"/>
                </a:solidFill>
              </a:rPr>
              <a:t>)</a:t>
            </a:r>
            <a:endParaRPr lang="pl-PL" altLang="pl-PL" sz="1397" dirty="0">
              <a:solidFill>
                <a:srgbClr val="484848"/>
              </a:solidFill>
            </a:endParaRPr>
          </a:p>
          <a:p>
            <a:r>
              <a:rPr lang="en-US" altLang="pl-PL" sz="1397" dirty="0">
                <a:solidFill>
                  <a:srgbClr val="484848"/>
                </a:solidFill>
              </a:rPr>
              <a:t>Velocity measurement error: ± (</a:t>
            </a:r>
            <a:r>
              <a:rPr lang="en-US" altLang="pl-PL" sz="1397" b="1" dirty="0">
                <a:solidFill>
                  <a:srgbClr val="484848"/>
                </a:solidFill>
              </a:rPr>
              <a:t>0,5% </a:t>
            </a:r>
            <a:r>
              <a:rPr lang="en-US" altLang="pl-PL" sz="1397" b="1" dirty="0" err="1">
                <a:solidFill>
                  <a:srgbClr val="484848"/>
                </a:solidFill>
              </a:rPr>
              <a:t>rdg</a:t>
            </a:r>
            <a:r>
              <a:rPr lang="en-US" altLang="pl-PL" sz="1397" b="1" dirty="0">
                <a:solidFill>
                  <a:srgbClr val="484848"/>
                </a:solidFill>
              </a:rPr>
              <a:t>* + 0,02 m/s</a:t>
            </a:r>
            <a:r>
              <a:rPr lang="en-US" altLang="pl-PL" sz="1397" dirty="0">
                <a:solidFill>
                  <a:srgbClr val="484848"/>
                </a:solidFill>
              </a:rPr>
              <a:t>)</a:t>
            </a:r>
            <a:endParaRPr lang="pl-PL" altLang="pl-PL" sz="1397" dirty="0">
              <a:solidFill>
                <a:srgbClr val="484848"/>
              </a:solidFill>
            </a:endParaRPr>
          </a:p>
          <a:p>
            <a:r>
              <a:rPr lang="en-US" altLang="pl-PL" sz="1397" dirty="0">
                <a:solidFill>
                  <a:srgbClr val="484848"/>
                </a:solidFill>
              </a:rPr>
              <a:t>Resolution for velocity measurement : 0,01 m/s</a:t>
            </a:r>
            <a:endParaRPr lang="pl-PL" altLang="pl-PL" sz="1397" dirty="0">
              <a:solidFill>
                <a:srgbClr val="484848"/>
              </a:solidFill>
            </a:endParaRPr>
          </a:p>
          <a:p>
            <a:r>
              <a:rPr lang="en-US" altLang="pl-PL" sz="1197" dirty="0">
                <a:solidFill>
                  <a:srgbClr val="484848"/>
                </a:solidFill>
              </a:rPr>
              <a:t>Sensor type: rotating vane</a:t>
            </a:r>
          </a:p>
        </p:txBody>
      </p:sp>
      <p:pic>
        <p:nvPicPr>
          <p:cNvPr id="6151" name="Picture 4" descr="IMG - LOGO-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34" y="588287"/>
            <a:ext cx="1727725" cy="904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7634570" y="828693"/>
            <a:ext cx="4533617" cy="59716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square" anchor="ctr"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pl-PL" sz="1596" b="1" dirty="0">
                <a:solidFill>
                  <a:srgbClr val="484848"/>
                </a:solidFill>
              </a:rPr>
              <a:t>Methane concentration sensor</a:t>
            </a:r>
            <a:r>
              <a:rPr lang="en-US" altLang="pl-PL" sz="1596" dirty="0">
                <a:solidFill>
                  <a:srgbClr val="484848"/>
                </a:solidFill>
              </a:rPr>
              <a:t>:</a:t>
            </a:r>
            <a:endParaRPr lang="pl-PL" altLang="pl-PL" sz="1596" dirty="0">
              <a:solidFill>
                <a:srgbClr val="484848"/>
              </a:solidFill>
            </a:endParaRPr>
          </a:p>
          <a:p>
            <a:r>
              <a:rPr lang="en-US" altLang="pl-PL" sz="1197" b="1" dirty="0">
                <a:solidFill>
                  <a:srgbClr val="484848"/>
                </a:solidFill>
              </a:rPr>
              <a:t>Range of methane concentration: 0 ÷ 100% V/V**</a:t>
            </a:r>
            <a:endParaRPr lang="pl-PL" altLang="pl-PL" sz="1197" b="1" dirty="0">
              <a:solidFill>
                <a:srgbClr val="484848"/>
              </a:solidFill>
            </a:endParaRPr>
          </a:p>
          <a:p>
            <a:r>
              <a:rPr lang="en-US" altLang="pl-PL" sz="898" dirty="0">
                <a:solidFill>
                  <a:srgbClr val="484848"/>
                </a:solidFill>
              </a:rPr>
              <a:t>Sub-Ranges : 0 ÷100% LEL***; 5 ÷100% V/V**</a:t>
            </a:r>
            <a:endParaRPr lang="pl-PL" altLang="pl-PL" sz="898" dirty="0">
              <a:solidFill>
                <a:srgbClr val="484848"/>
              </a:solidFill>
            </a:endParaRPr>
          </a:p>
          <a:p>
            <a:r>
              <a:rPr lang="en-US" altLang="pl-PL" sz="1197" dirty="0">
                <a:solidFill>
                  <a:srgbClr val="484848"/>
                </a:solidFill>
              </a:rPr>
              <a:t>Methane concentration measurement error:: </a:t>
            </a:r>
            <a:endParaRPr lang="pl-PL" altLang="pl-PL" sz="1197" dirty="0">
              <a:solidFill>
                <a:srgbClr val="484848"/>
              </a:solidFill>
            </a:endParaRPr>
          </a:p>
          <a:p>
            <a:r>
              <a:rPr lang="en-US" altLang="pl-PL" sz="1197" b="1" dirty="0">
                <a:solidFill>
                  <a:srgbClr val="484848"/>
                </a:solidFill>
              </a:rPr>
              <a:t>0,1% for range 0 ÷ 2% V/V**</a:t>
            </a:r>
            <a:endParaRPr lang="pl-PL" altLang="pl-PL" sz="1197" b="1" dirty="0">
              <a:solidFill>
                <a:srgbClr val="484848"/>
              </a:solidFill>
            </a:endParaRPr>
          </a:p>
          <a:p>
            <a:r>
              <a:rPr lang="pl-PL" altLang="pl-PL" sz="1197" b="1" dirty="0">
                <a:solidFill>
                  <a:srgbClr val="484848"/>
                </a:solidFill>
              </a:rPr>
              <a:t>5% </a:t>
            </a:r>
            <a:r>
              <a:rPr lang="en-US" altLang="pl-PL" sz="1197" b="1" dirty="0">
                <a:solidFill>
                  <a:srgbClr val="484848"/>
                </a:solidFill>
              </a:rPr>
              <a:t>for range </a:t>
            </a:r>
            <a:r>
              <a:rPr lang="pl-PL" altLang="pl-PL" sz="1197" b="1" dirty="0">
                <a:solidFill>
                  <a:srgbClr val="484848"/>
                </a:solidFill>
              </a:rPr>
              <a:t>2 ÷ 5% V/V**</a:t>
            </a:r>
          </a:p>
          <a:p>
            <a:r>
              <a:rPr lang="en-US" altLang="pl-PL" sz="1197" b="1" dirty="0">
                <a:solidFill>
                  <a:srgbClr val="484848"/>
                </a:solidFill>
              </a:rPr>
              <a:t>3% for range 5 ÷ 60% V/V**</a:t>
            </a:r>
            <a:endParaRPr lang="pl-PL" altLang="pl-PL" sz="1197" b="1" dirty="0">
              <a:solidFill>
                <a:srgbClr val="484848"/>
              </a:solidFill>
            </a:endParaRPr>
          </a:p>
          <a:p>
            <a:r>
              <a:rPr lang="en-US" altLang="pl-PL" sz="1197" b="1" dirty="0">
                <a:solidFill>
                  <a:srgbClr val="484848"/>
                </a:solidFill>
              </a:rPr>
              <a:t>5% for range 60 ÷100% V/V**</a:t>
            </a:r>
            <a:endParaRPr lang="pl-PL" altLang="pl-PL" sz="1197" b="1" dirty="0">
              <a:solidFill>
                <a:srgbClr val="484848"/>
              </a:solidFill>
            </a:endParaRPr>
          </a:p>
          <a:p>
            <a:r>
              <a:rPr lang="en-US" altLang="pl-PL" sz="998" dirty="0">
                <a:solidFill>
                  <a:srgbClr val="484848"/>
                </a:solidFill>
              </a:rPr>
              <a:t>Low concentration sensor type: catalytic</a:t>
            </a:r>
            <a:endParaRPr lang="pl-PL" altLang="pl-PL" sz="998" dirty="0">
              <a:solidFill>
                <a:srgbClr val="484848"/>
              </a:solidFill>
            </a:endParaRPr>
          </a:p>
          <a:p>
            <a:r>
              <a:rPr lang="en-US" altLang="pl-PL" sz="998" dirty="0">
                <a:solidFill>
                  <a:srgbClr val="484848"/>
                </a:solidFill>
              </a:rPr>
              <a:t>High concentration sensor type: </a:t>
            </a:r>
            <a:r>
              <a:rPr lang="en-US" altLang="pl-PL" sz="998" dirty="0" err="1">
                <a:solidFill>
                  <a:srgbClr val="484848"/>
                </a:solidFill>
              </a:rPr>
              <a:t>conductometric</a:t>
            </a:r>
            <a:endParaRPr lang="pl-PL" altLang="pl-PL" sz="998" dirty="0">
              <a:solidFill>
                <a:srgbClr val="484848"/>
              </a:solidFill>
            </a:endParaRPr>
          </a:p>
          <a:p>
            <a:r>
              <a:rPr lang="en-US" altLang="pl-PL" sz="1197" dirty="0">
                <a:solidFill>
                  <a:srgbClr val="484848"/>
                </a:solidFill>
              </a:rPr>
              <a:t>Response time </a:t>
            </a:r>
            <a:r>
              <a:rPr lang="en-US" altLang="pl-PL" sz="1197" b="1" dirty="0">
                <a:solidFill>
                  <a:srgbClr val="484848"/>
                </a:solidFill>
              </a:rPr>
              <a:t>T90: &lt; 3 s</a:t>
            </a:r>
            <a:endParaRPr lang="pl-PL" altLang="pl-PL" sz="1197" b="1" dirty="0">
              <a:solidFill>
                <a:srgbClr val="484848"/>
              </a:solidFill>
            </a:endParaRPr>
          </a:p>
          <a:p>
            <a:r>
              <a:rPr lang="en-US" altLang="pl-PL" sz="1397" dirty="0">
                <a:solidFill>
                  <a:srgbClr val="484848"/>
                </a:solidFill>
              </a:rPr>
              <a:t>Resolution of  measurement: </a:t>
            </a:r>
            <a:r>
              <a:rPr lang="en-US" altLang="pl-PL" sz="1397" b="1" dirty="0">
                <a:solidFill>
                  <a:srgbClr val="484848"/>
                </a:solidFill>
              </a:rPr>
              <a:t>0,1%</a:t>
            </a:r>
            <a:r>
              <a:rPr lang="en-US" altLang="pl-PL" sz="1197" b="1" dirty="0">
                <a:solidFill>
                  <a:srgbClr val="484848"/>
                </a:solidFill>
              </a:rPr>
              <a:t> </a:t>
            </a:r>
            <a:endParaRPr lang="pl-PL" altLang="pl-PL" sz="1197" b="1" dirty="0">
              <a:solidFill>
                <a:srgbClr val="484848"/>
              </a:solidFill>
            </a:endParaRPr>
          </a:p>
          <a:p>
            <a:r>
              <a:rPr lang="en-US" altLang="pl-PL" sz="1197" dirty="0">
                <a:solidFill>
                  <a:srgbClr val="484848"/>
                </a:solidFill>
              </a:rPr>
              <a:t>for range 0 ÷ 100% V/V**</a:t>
            </a:r>
            <a:endParaRPr lang="pl-PL" altLang="pl-PL" sz="1197" dirty="0">
              <a:solidFill>
                <a:srgbClr val="484848"/>
              </a:solidFill>
            </a:endParaRPr>
          </a:p>
          <a:p>
            <a:r>
              <a:rPr lang="en-US" altLang="pl-PL" sz="898" i="1" dirty="0">
                <a:solidFill>
                  <a:srgbClr val="484848"/>
                </a:solidFill>
              </a:rPr>
              <a:t>Abbreviations: 	* </a:t>
            </a:r>
            <a:r>
              <a:rPr lang="en-US" altLang="pl-PL" sz="898" i="1" dirty="0" err="1">
                <a:solidFill>
                  <a:srgbClr val="484848"/>
                </a:solidFill>
              </a:rPr>
              <a:t>rdg</a:t>
            </a:r>
            <a:r>
              <a:rPr lang="en-US" altLang="pl-PL" sz="898" i="1" dirty="0">
                <a:solidFill>
                  <a:srgbClr val="484848"/>
                </a:solidFill>
              </a:rPr>
              <a:t> – reading, ** V/V – volume fraction in percent </a:t>
            </a:r>
            <a:r>
              <a:rPr lang="pl-PL" altLang="pl-PL" sz="898" i="1" dirty="0" smtClean="0">
                <a:solidFill>
                  <a:srgbClr val="484848"/>
                </a:solidFill>
              </a:rPr>
              <a:t/>
            </a:r>
            <a:br>
              <a:rPr lang="pl-PL" altLang="pl-PL" sz="898" i="1" dirty="0" smtClean="0">
                <a:solidFill>
                  <a:srgbClr val="484848"/>
                </a:solidFill>
              </a:rPr>
            </a:br>
            <a:r>
              <a:rPr lang="en-US" altLang="pl-PL" sz="898" i="1" dirty="0" smtClean="0">
                <a:solidFill>
                  <a:srgbClr val="484848"/>
                </a:solidFill>
              </a:rPr>
              <a:t>(</a:t>
            </a:r>
            <a:r>
              <a:rPr lang="en-US" altLang="pl-PL" sz="898" i="1" dirty="0">
                <a:solidFill>
                  <a:srgbClr val="484848"/>
                </a:solidFill>
              </a:rPr>
              <a:t>volume/volume) *** LEL- Lower Explosive Limit. </a:t>
            </a:r>
            <a:endParaRPr lang="pl-PL" altLang="pl-PL" sz="898" dirty="0">
              <a:solidFill>
                <a:srgbClr val="484848"/>
              </a:solidFill>
            </a:endParaRPr>
          </a:p>
          <a:p>
            <a:r>
              <a:rPr lang="en-US" altLang="pl-PL" sz="798" dirty="0">
                <a:solidFill>
                  <a:srgbClr val="484848"/>
                </a:solidFill>
              </a:rPr>
              <a:t>1.3 </a:t>
            </a:r>
            <a:r>
              <a:rPr lang="en-US" altLang="pl-PL" sz="1197" dirty="0">
                <a:solidFill>
                  <a:srgbClr val="484848"/>
                </a:solidFill>
              </a:rPr>
              <a:t>Measurement frequency: </a:t>
            </a:r>
            <a:r>
              <a:rPr lang="en-US" altLang="pl-PL" sz="1197" b="1" dirty="0">
                <a:solidFill>
                  <a:srgbClr val="484848"/>
                </a:solidFill>
              </a:rPr>
              <a:t>1 Hz</a:t>
            </a:r>
            <a:endParaRPr lang="pl-PL" altLang="pl-PL" sz="1197" b="1" dirty="0">
              <a:solidFill>
                <a:srgbClr val="484848"/>
              </a:solidFill>
            </a:endParaRPr>
          </a:p>
          <a:p>
            <a:r>
              <a:rPr lang="en-US" altLang="pl-PL" sz="798" dirty="0">
                <a:solidFill>
                  <a:srgbClr val="484848"/>
                </a:solidFill>
              </a:rPr>
              <a:t>1.4 Wireless connection: Radio module 868 MHz, SRD, 14 </a:t>
            </a:r>
            <a:r>
              <a:rPr lang="en-US" altLang="pl-PL" sz="798" dirty="0" err="1">
                <a:solidFill>
                  <a:srgbClr val="484848"/>
                </a:solidFill>
              </a:rPr>
              <a:t>dBm</a:t>
            </a:r>
            <a:endParaRPr lang="pl-PL" altLang="pl-PL" sz="798" dirty="0">
              <a:solidFill>
                <a:srgbClr val="484848"/>
              </a:solidFill>
            </a:endParaRPr>
          </a:p>
          <a:p>
            <a:r>
              <a:rPr lang="en-US" altLang="pl-PL" sz="798" dirty="0">
                <a:solidFill>
                  <a:srgbClr val="484848"/>
                </a:solidFill>
              </a:rPr>
              <a:t>1.5 Cable connection: USB 2</a:t>
            </a:r>
            <a:endParaRPr lang="pl-PL" altLang="pl-PL" sz="798" dirty="0">
              <a:solidFill>
                <a:srgbClr val="484848"/>
              </a:solidFill>
            </a:endParaRPr>
          </a:p>
          <a:p>
            <a:r>
              <a:rPr lang="en-US" altLang="pl-PL" sz="798" dirty="0">
                <a:solidFill>
                  <a:srgbClr val="484848"/>
                </a:solidFill>
              </a:rPr>
              <a:t>1.6 Power supply: Ni-MH 4,8 V/ 1,5 Ah rechargeable battery</a:t>
            </a:r>
            <a:endParaRPr lang="pl-PL" altLang="pl-PL" sz="798" dirty="0">
              <a:solidFill>
                <a:srgbClr val="484848"/>
              </a:solidFill>
            </a:endParaRPr>
          </a:p>
          <a:p>
            <a:r>
              <a:rPr lang="en-US" altLang="pl-PL" sz="798" dirty="0">
                <a:solidFill>
                  <a:srgbClr val="484848"/>
                </a:solidFill>
              </a:rPr>
              <a:t>1.7 </a:t>
            </a:r>
            <a:r>
              <a:rPr lang="en-US" altLang="pl-PL" sz="998" b="1" dirty="0">
                <a:solidFill>
                  <a:srgbClr val="484848"/>
                </a:solidFill>
              </a:rPr>
              <a:t>Duration of continuous operation: 10 h</a:t>
            </a:r>
            <a:endParaRPr lang="pl-PL" altLang="pl-PL" sz="998" b="1" dirty="0">
              <a:solidFill>
                <a:srgbClr val="484848"/>
              </a:solidFill>
            </a:endParaRPr>
          </a:p>
          <a:p>
            <a:r>
              <a:rPr lang="en-US" altLang="pl-PL" sz="798" dirty="0">
                <a:solidFill>
                  <a:srgbClr val="484848"/>
                </a:solidFill>
              </a:rPr>
              <a:t>1.8 Operational temperature range: -20oC &lt; Ta &lt; 40oC</a:t>
            </a:r>
            <a:endParaRPr lang="pl-PL" altLang="pl-PL" sz="798" dirty="0">
              <a:solidFill>
                <a:srgbClr val="484848"/>
              </a:solidFill>
            </a:endParaRPr>
          </a:p>
          <a:p>
            <a:r>
              <a:rPr lang="en-US" altLang="pl-PL" sz="798" dirty="0">
                <a:solidFill>
                  <a:srgbClr val="484848"/>
                </a:solidFill>
              </a:rPr>
              <a:t>1.9 Operational relative humidity : &lt; 95% </a:t>
            </a:r>
            <a:r>
              <a:rPr lang="en-US" altLang="pl-PL" sz="798" dirty="0" err="1">
                <a:solidFill>
                  <a:srgbClr val="484848"/>
                </a:solidFill>
              </a:rPr>
              <a:t>rH</a:t>
            </a:r>
            <a:r>
              <a:rPr lang="en-US" altLang="pl-PL" sz="798" dirty="0">
                <a:solidFill>
                  <a:srgbClr val="484848"/>
                </a:solidFill>
              </a:rPr>
              <a:t> (no condensation)</a:t>
            </a:r>
            <a:endParaRPr lang="pl-PL" altLang="pl-PL" sz="798" dirty="0">
              <a:solidFill>
                <a:srgbClr val="484848"/>
              </a:solidFill>
            </a:endParaRPr>
          </a:p>
          <a:p>
            <a:r>
              <a:rPr lang="en-US" altLang="pl-PL" sz="798" dirty="0">
                <a:solidFill>
                  <a:srgbClr val="484848"/>
                </a:solidFill>
              </a:rPr>
              <a:t>1.10 Ingress protection: IP 54</a:t>
            </a:r>
            <a:endParaRPr lang="pl-PL" altLang="pl-PL" sz="798" dirty="0">
              <a:solidFill>
                <a:srgbClr val="484848"/>
              </a:solidFill>
            </a:endParaRPr>
          </a:p>
          <a:p>
            <a:r>
              <a:rPr lang="en-US" altLang="pl-PL" sz="798" dirty="0">
                <a:solidFill>
                  <a:srgbClr val="484848"/>
                </a:solidFill>
              </a:rPr>
              <a:t>1.11 Dimensions of Bi-sensor unit: 313 x 40 / 102 x 60 mm</a:t>
            </a:r>
            <a:endParaRPr lang="pl-PL" altLang="pl-PL" sz="798" dirty="0">
              <a:solidFill>
                <a:srgbClr val="484848"/>
              </a:solidFill>
            </a:endParaRPr>
          </a:p>
          <a:p>
            <a:r>
              <a:rPr lang="en-US" altLang="pl-PL" sz="798" dirty="0">
                <a:solidFill>
                  <a:srgbClr val="484848"/>
                </a:solidFill>
              </a:rPr>
              <a:t>1.12 Carrying case dimensions: 330 x 110 x 90 mm</a:t>
            </a:r>
            <a:endParaRPr lang="pl-PL" altLang="pl-PL" sz="798" dirty="0">
              <a:solidFill>
                <a:srgbClr val="484848"/>
              </a:solidFill>
            </a:endParaRPr>
          </a:p>
          <a:p>
            <a:r>
              <a:rPr lang="en-US" altLang="pl-PL" sz="798" dirty="0">
                <a:solidFill>
                  <a:srgbClr val="484848"/>
                </a:solidFill>
              </a:rPr>
              <a:t>1.13 Bi-sensor unit mass: 0,75 kg</a:t>
            </a:r>
            <a:endParaRPr lang="pl-PL" altLang="pl-PL" sz="798" dirty="0">
              <a:solidFill>
                <a:srgbClr val="484848"/>
              </a:solidFill>
            </a:endParaRPr>
          </a:p>
          <a:p>
            <a:r>
              <a:rPr lang="en-US" altLang="pl-PL" sz="798" dirty="0">
                <a:solidFill>
                  <a:srgbClr val="484848"/>
                </a:solidFill>
              </a:rPr>
              <a:t>1.14 Mass with carrying case: 1,51 kg</a:t>
            </a:r>
            <a:endParaRPr lang="pl-PL" altLang="pl-PL" sz="798" dirty="0">
              <a:solidFill>
                <a:srgbClr val="484848"/>
              </a:solidFill>
            </a:endParaRPr>
          </a:p>
          <a:p>
            <a:r>
              <a:rPr lang="en-US" altLang="pl-PL" sz="798" dirty="0">
                <a:solidFill>
                  <a:srgbClr val="484848"/>
                </a:solidFill>
              </a:rPr>
              <a:t>1.15 Additional functions: </a:t>
            </a:r>
            <a:endParaRPr lang="pl-PL" altLang="pl-PL" sz="798" dirty="0">
              <a:solidFill>
                <a:srgbClr val="484848"/>
              </a:solidFill>
            </a:endParaRPr>
          </a:p>
          <a:p>
            <a:r>
              <a:rPr lang="en-US" altLang="pl-PL" sz="798" dirty="0">
                <a:solidFill>
                  <a:srgbClr val="484848"/>
                </a:solidFill>
              </a:rPr>
              <a:t>Real time clock.</a:t>
            </a:r>
            <a:endParaRPr lang="pl-PL" altLang="pl-PL" sz="798" dirty="0">
              <a:solidFill>
                <a:srgbClr val="484848"/>
              </a:solidFill>
            </a:endParaRPr>
          </a:p>
          <a:p>
            <a:r>
              <a:rPr lang="en-US" altLang="pl-PL" sz="798" dirty="0">
                <a:solidFill>
                  <a:srgbClr val="484848"/>
                </a:solidFill>
              </a:rPr>
              <a:t>Calibration of the methane sensor via a computer.</a:t>
            </a:r>
            <a:endParaRPr lang="pl-PL" altLang="pl-PL" sz="798" dirty="0">
              <a:solidFill>
                <a:srgbClr val="484848"/>
              </a:solidFill>
            </a:endParaRPr>
          </a:p>
          <a:p>
            <a:r>
              <a:rPr lang="en-US" altLang="pl-PL" sz="798" dirty="0">
                <a:solidFill>
                  <a:srgbClr val="484848"/>
                </a:solidFill>
              </a:rPr>
              <a:t>Autonomous operation mode (standalone recorder).</a:t>
            </a:r>
            <a:endParaRPr lang="pl-PL" altLang="pl-PL" sz="798" dirty="0">
              <a:solidFill>
                <a:srgbClr val="484848"/>
              </a:solidFill>
            </a:endParaRPr>
          </a:p>
          <a:p>
            <a:r>
              <a:rPr lang="en-US" altLang="pl-PL" sz="798" dirty="0">
                <a:solidFill>
                  <a:srgbClr val="484848"/>
                </a:solidFill>
              </a:rPr>
              <a:t>1.16 Memory of measured data:</a:t>
            </a:r>
            <a:endParaRPr lang="pl-PL" altLang="pl-PL" sz="798" dirty="0">
              <a:solidFill>
                <a:srgbClr val="484848"/>
              </a:solidFill>
            </a:endParaRPr>
          </a:p>
          <a:p>
            <a:r>
              <a:rPr lang="en-US" altLang="pl-PL" sz="798" dirty="0">
                <a:solidFill>
                  <a:srgbClr val="484848"/>
                </a:solidFill>
              </a:rPr>
              <a:t>74 measurement sessions, exclusively in the autonomous mode.</a:t>
            </a:r>
            <a:endParaRPr lang="pl-PL" altLang="pl-PL" sz="798" dirty="0">
              <a:solidFill>
                <a:srgbClr val="484848"/>
              </a:solidFill>
            </a:endParaRPr>
          </a:p>
          <a:p>
            <a:r>
              <a:rPr lang="en-US" altLang="pl-PL" sz="798" b="1" dirty="0">
                <a:solidFill>
                  <a:srgbClr val="484848"/>
                </a:solidFill>
              </a:rPr>
              <a:t>Session duration limit: 138 hours.</a:t>
            </a:r>
            <a:endParaRPr lang="pl-PL" altLang="pl-PL" sz="798" b="1" dirty="0">
              <a:solidFill>
                <a:srgbClr val="484848"/>
              </a:solidFill>
            </a:endParaRPr>
          </a:p>
          <a:p>
            <a:r>
              <a:rPr lang="en-US" altLang="pl-PL" sz="798" dirty="0">
                <a:solidFill>
                  <a:srgbClr val="484848"/>
                </a:solidFill>
              </a:rPr>
              <a:t>Cyclic buffer overwriting the oldest data.</a:t>
            </a:r>
            <a:endParaRPr lang="pl-PL" altLang="pl-PL" sz="798" dirty="0">
              <a:solidFill>
                <a:srgbClr val="484848"/>
              </a:solidFill>
            </a:endParaRPr>
          </a:p>
          <a:p>
            <a:r>
              <a:rPr lang="en-US" altLang="pl-PL" sz="798" dirty="0">
                <a:solidFill>
                  <a:srgbClr val="484848"/>
                </a:solidFill>
              </a:rPr>
              <a:t>Automatic session numbering (incremental).</a:t>
            </a:r>
            <a:endParaRPr lang="pl-PL" altLang="pl-PL" sz="798" dirty="0">
              <a:solidFill>
                <a:srgbClr val="484848"/>
              </a:solidFill>
            </a:endParaRPr>
          </a:p>
          <a:p>
            <a:r>
              <a:rPr lang="en-US" altLang="pl-PL" sz="798" dirty="0">
                <a:solidFill>
                  <a:srgbClr val="484848"/>
                </a:solidFill>
              </a:rPr>
              <a:t>1.17 </a:t>
            </a:r>
            <a:r>
              <a:rPr lang="en-US" altLang="pl-PL" sz="1197" dirty="0">
                <a:solidFill>
                  <a:srgbClr val="484848"/>
                </a:solidFill>
              </a:rPr>
              <a:t>Intrinsic safety category: </a:t>
            </a:r>
            <a:r>
              <a:rPr lang="en-US" altLang="pl-PL" sz="1197" b="1" dirty="0">
                <a:solidFill>
                  <a:srgbClr val="484848"/>
                </a:solidFill>
              </a:rPr>
              <a:t>I M1 Ex </a:t>
            </a:r>
            <a:r>
              <a:rPr lang="en-US" altLang="pl-PL" sz="1197" b="1" dirty="0" err="1">
                <a:solidFill>
                  <a:srgbClr val="484848"/>
                </a:solidFill>
              </a:rPr>
              <a:t>ia</a:t>
            </a:r>
            <a:r>
              <a:rPr lang="en-US" altLang="pl-PL" sz="1197" b="1" dirty="0">
                <a:solidFill>
                  <a:srgbClr val="484848"/>
                </a:solidFill>
              </a:rPr>
              <a:t> I Ma</a:t>
            </a:r>
            <a:endParaRPr lang="pl-PL" altLang="pl-PL" sz="1197" dirty="0">
              <a:solidFill>
                <a:srgbClr val="484848"/>
              </a:solidFill>
            </a:endParaRPr>
          </a:p>
          <a:p>
            <a:r>
              <a:rPr lang="en-US" altLang="pl-PL" sz="798" dirty="0">
                <a:solidFill>
                  <a:srgbClr val="484848"/>
                </a:solidFill>
              </a:rPr>
              <a:t>1.18 Mechanical damage prevention: Protect from shocks and vibrations</a:t>
            </a:r>
            <a:endParaRPr lang="pl-PL" altLang="pl-PL" sz="798" dirty="0">
              <a:solidFill>
                <a:srgbClr val="484848"/>
              </a:solidFill>
            </a:endParaRPr>
          </a:p>
          <a:p>
            <a:r>
              <a:rPr lang="en-US" altLang="pl-PL" sz="798" dirty="0">
                <a:solidFill>
                  <a:srgbClr val="484848"/>
                </a:solidFill>
              </a:rPr>
              <a:t>1.19 Dust concentration limit: 1000 mg/m3</a:t>
            </a:r>
            <a:endParaRPr lang="pl-PL" altLang="pl-PL" sz="798" dirty="0">
              <a:solidFill>
                <a:srgbClr val="484848"/>
              </a:solidFill>
            </a:endParaRPr>
          </a:p>
          <a:p>
            <a:pPr eaLnBrk="0" hangingPunct="0"/>
            <a:endParaRPr lang="pl-PL" altLang="pl-PL" sz="798" dirty="0">
              <a:solidFill>
                <a:srgbClr val="4848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072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2447853" cy="6515930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004C546E-5355-4CA6-80D6-E6A50873F821}" type="slidenum">
              <a:rPr lang="pl-PL" smtClean="0">
                <a:solidFill>
                  <a:srgbClr val="484848">
                    <a:lumMod val="50000"/>
                    <a:lumOff val="50000"/>
                  </a:srgbClr>
                </a:solidFill>
              </a:rPr>
              <a:pPr algn="ctr"/>
              <a:t>6</a:t>
            </a:fld>
            <a:endParaRPr lang="pl-PL" dirty="0">
              <a:solidFill>
                <a:srgbClr val="484848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0937499" y="6081412"/>
            <a:ext cx="978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484848"/>
                </a:solidFill>
              </a:rPr>
              <a:t>Video</a:t>
            </a:r>
            <a:endParaRPr lang="pl-PL" sz="2000" b="1" dirty="0">
              <a:solidFill>
                <a:srgbClr val="4848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211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546E-5355-4CA6-80D6-E6A50873F821}" type="slidenum">
              <a:rPr lang="pl-PL" smtClean="0">
                <a:solidFill>
                  <a:srgbClr val="484848">
                    <a:lumMod val="50000"/>
                    <a:lumOff val="50000"/>
                  </a:srgbClr>
                </a:solidFill>
              </a:rPr>
              <a:pPr/>
              <a:t>7</a:t>
            </a:fld>
            <a:endParaRPr lang="pl-PL" dirty="0">
              <a:solidFill>
                <a:srgbClr val="484848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15436" cy="6673215"/>
          </a:xfrm>
          <a:prstGeom prst="rect">
            <a:avLst/>
          </a:prstGeom>
        </p:spPr>
      </p:pic>
      <p:sp>
        <p:nvSpPr>
          <p:cNvPr id="10" name="Owal 9"/>
          <p:cNvSpPr/>
          <p:nvPr/>
        </p:nvSpPr>
        <p:spPr>
          <a:xfrm>
            <a:off x="6265249" y="0"/>
            <a:ext cx="5220586" cy="1828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92D050"/>
              </a:solidFill>
            </a:endParaRPr>
          </a:p>
        </p:txBody>
      </p:sp>
      <p:sp>
        <p:nvSpPr>
          <p:cNvPr id="11" name="Łuk 10"/>
          <p:cNvSpPr/>
          <p:nvPr/>
        </p:nvSpPr>
        <p:spPr>
          <a:xfrm rot="15441498">
            <a:off x="3094368" y="-1892817"/>
            <a:ext cx="1448884" cy="5935931"/>
          </a:xfrm>
          <a:prstGeom prst="arc">
            <a:avLst>
              <a:gd name="adj1" fmla="val 16200000"/>
              <a:gd name="adj2" fmla="val 5338680"/>
            </a:avLst>
          </a:prstGeom>
          <a:ln>
            <a:solidFill>
              <a:srgbClr val="D22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484848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 rot="20948708">
            <a:off x="2239886" y="547783"/>
            <a:ext cx="3410084" cy="645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0000"/>
                </a:solidFill>
              </a:rPr>
              <a:t>the same </a:t>
            </a:r>
            <a:r>
              <a:rPr lang="pl-PL" dirty="0" err="1" smtClean="0">
                <a:solidFill>
                  <a:srgbClr val="FF0000"/>
                </a:solidFill>
              </a:rPr>
              <a:t>amount</a:t>
            </a:r>
            <a:r>
              <a:rPr lang="pl-PL" dirty="0" smtClean="0">
                <a:solidFill>
                  <a:srgbClr val="FF0000"/>
                </a:solidFill>
              </a:rPr>
              <a:t> of </a:t>
            </a:r>
            <a:r>
              <a:rPr lang="pl-PL" dirty="0" err="1" smtClean="0">
                <a:solidFill>
                  <a:srgbClr val="FF0000"/>
                </a:solidFill>
              </a:rPr>
              <a:t>methane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br>
              <a:rPr lang="pl-PL" dirty="0" smtClean="0">
                <a:solidFill>
                  <a:srgbClr val="FF0000"/>
                </a:solidFill>
              </a:rPr>
            </a:br>
            <a:endParaRPr lang="pl-PL" dirty="0">
              <a:solidFill>
                <a:srgbClr val="FF0000"/>
              </a:solidFill>
            </a:endParaRPr>
          </a:p>
        </p:txBody>
      </p:sp>
      <p:cxnSp>
        <p:nvCxnSpPr>
          <p:cNvPr id="14" name="Łącznik prosty ze strzałką 13"/>
          <p:cNvCxnSpPr/>
          <p:nvPr/>
        </p:nvCxnSpPr>
        <p:spPr>
          <a:xfrm>
            <a:off x="1254642" y="2668772"/>
            <a:ext cx="212651" cy="4146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7624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546E-5355-4CA6-80D6-E6A50873F821}" type="slidenum">
              <a:rPr lang="pl-PL" smtClean="0">
                <a:solidFill>
                  <a:srgbClr val="484848">
                    <a:lumMod val="50000"/>
                    <a:lumOff val="50000"/>
                  </a:srgbClr>
                </a:solidFill>
              </a:rPr>
              <a:pPr/>
              <a:t>8</a:t>
            </a:fld>
            <a:endParaRPr lang="pl-PL" dirty="0">
              <a:solidFill>
                <a:srgbClr val="484848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60000" y="266723"/>
            <a:ext cx="11311808" cy="896897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VAM </a:t>
            </a:r>
            <a:r>
              <a:rPr lang="pl-PL" dirty="0" err="1" smtClean="0"/>
              <a:t>emissions</a:t>
            </a:r>
            <a:r>
              <a:rPr lang="pl-PL" dirty="0" smtClean="0"/>
              <a:t> </a:t>
            </a:r>
            <a:r>
              <a:rPr lang="en-GB" dirty="0" smtClean="0"/>
              <a:t>measurement system in ventilation shafts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958506" y="5571858"/>
            <a:ext cx="4455066" cy="368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484848"/>
                </a:solidFill>
              </a:rPr>
              <a:t>Current methane measurement system</a:t>
            </a:r>
            <a:endParaRPr lang="pl-PL" b="1" dirty="0">
              <a:solidFill>
                <a:srgbClr val="484848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7600471" y="5495099"/>
            <a:ext cx="3890809" cy="645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484848"/>
                </a:solidFill>
              </a:rPr>
              <a:t>Proposed methane measurement </a:t>
            </a:r>
            <a:br>
              <a:rPr lang="en-GB" b="1" dirty="0" smtClean="0">
                <a:solidFill>
                  <a:srgbClr val="484848"/>
                </a:solidFill>
              </a:rPr>
            </a:br>
            <a:r>
              <a:rPr lang="en-GB" b="1" dirty="0" smtClean="0">
                <a:solidFill>
                  <a:srgbClr val="484848"/>
                </a:solidFill>
              </a:rPr>
              <a:t>system for the research</a:t>
            </a:r>
            <a:endParaRPr lang="pl-PL" b="1" dirty="0">
              <a:solidFill>
                <a:srgbClr val="484848"/>
              </a:solidFill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2" y="937517"/>
            <a:ext cx="5715000" cy="4524375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572" y="751371"/>
            <a:ext cx="5733708" cy="471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841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C546E-5355-4CA6-80D6-E6A50873F821}" type="slidenum">
              <a:rPr lang="pl-PL" smtClean="0">
                <a:solidFill>
                  <a:srgbClr val="484848">
                    <a:lumMod val="50000"/>
                    <a:lumOff val="50000"/>
                  </a:srgbClr>
                </a:solidFill>
              </a:rPr>
              <a:pPr/>
              <a:t>9</a:t>
            </a:fld>
            <a:endParaRPr lang="pl-PL" dirty="0">
              <a:solidFill>
                <a:srgbClr val="484848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358780" y="137013"/>
            <a:ext cx="11311808" cy="659315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cross-</a:t>
            </a:r>
            <a:r>
              <a:rPr lang="pl-PL" dirty="0" err="1" smtClean="0"/>
              <a:t>section</a:t>
            </a:r>
            <a:r>
              <a:rPr lang="pl-PL" dirty="0" smtClean="0"/>
              <a:t> of the </a:t>
            </a:r>
            <a:r>
              <a:rPr lang="pl-PL" dirty="0" err="1" smtClean="0"/>
              <a:t>ventilation</a:t>
            </a:r>
            <a:r>
              <a:rPr lang="pl-PL" dirty="0" smtClean="0"/>
              <a:t> </a:t>
            </a:r>
            <a:r>
              <a:rPr lang="pl-PL" dirty="0" err="1" smtClean="0"/>
              <a:t>shaft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35" y="707107"/>
            <a:ext cx="3980804" cy="4522110"/>
          </a:xfrm>
          <a:prstGeom prst="rect">
            <a:avLst/>
          </a:prstGeom>
        </p:spPr>
      </p:pic>
      <p:sp>
        <p:nvSpPr>
          <p:cNvPr id="6" name="Owal 5"/>
          <p:cNvSpPr/>
          <p:nvPr/>
        </p:nvSpPr>
        <p:spPr>
          <a:xfrm>
            <a:off x="2063100" y="1617667"/>
            <a:ext cx="318837" cy="32325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92D050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9709" y="691052"/>
            <a:ext cx="3872812" cy="4554220"/>
          </a:xfrm>
          <a:prstGeom prst="rect">
            <a:avLst/>
          </a:prstGeom>
        </p:spPr>
      </p:pic>
      <p:sp>
        <p:nvSpPr>
          <p:cNvPr id="21" name="pole tekstowe 20"/>
          <p:cNvSpPr txBox="1"/>
          <p:nvPr/>
        </p:nvSpPr>
        <p:spPr>
          <a:xfrm>
            <a:off x="916769" y="5181187"/>
            <a:ext cx="2544286" cy="645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484848"/>
                </a:solidFill>
              </a:rPr>
              <a:t>Current methane </a:t>
            </a:r>
            <a:r>
              <a:rPr lang="pl-PL" b="1" dirty="0" smtClean="0">
                <a:solidFill>
                  <a:srgbClr val="484848"/>
                </a:solidFill>
              </a:rPr>
              <a:t/>
            </a:r>
            <a:br>
              <a:rPr lang="pl-PL" b="1" dirty="0" smtClean="0">
                <a:solidFill>
                  <a:srgbClr val="484848"/>
                </a:solidFill>
              </a:rPr>
            </a:br>
            <a:r>
              <a:rPr lang="en-GB" b="1" dirty="0" smtClean="0">
                <a:solidFill>
                  <a:srgbClr val="484848"/>
                </a:solidFill>
              </a:rPr>
              <a:t>measurement system</a:t>
            </a:r>
            <a:endParaRPr lang="pl-PL" b="1" dirty="0">
              <a:solidFill>
                <a:srgbClr val="484848"/>
              </a:solidFill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5037760" y="5156395"/>
            <a:ext cx="2608406" cy="92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484848"/>
                </a:solidFill>
              </a:rPr>
              <a:t>Proposed methane </a:t>
            </a:r>
            <a:r>
              <a:rPr lang="pl-PL" b="1" dirty="0" smtClean="0">
                <a:solidFill>
                  <a:srgbClr val="484848"/>
                </a:solidFill>
              </a:rPr>
              <a:t/>
            </a:r>
            <a:br>
              <a:rPr lang="pl-PL" b="1" dirty="0" smtClean="0">
                <a:solidFill>
                  <a:srgbClr val="484848"/>
                </a:solidFill>
              </a:rPr>
            </a:br>
            <a:r>
              <a:rPr lang="en-GB" b="1" dirty="0" smtClean="0">
                <a:solidFill>
                  <a:srgbClr val="484848"/>
                </a:solidFill>
              </a:rPr>
              <a:t>measurement system </a:t>
            </a:r>
            <a:br>
              <a:rPr lang="en-GB" b="1" dirty="0" smtClean="0">
                <a:solidFill>
                  <a:srgbClr val="484848"/>
                </a:solidFill>
              </a:rPr>
            </a:br>
            <a:r>
              <a:rPr lang="en-GB" b="1" dirty="0" smtClean="0">
                <a:solidFill>
                  <a:srgbClr val="484848"/>
                </a:solidFill>
              </a:rPr>
              <a:t>for the research</a:t>
            </a:r>
            <a:r>
              <a:rPr lang="pl-PL" b="1" dirty="0" smtClean="0">
                <a:solidFill>
                  <a:srgbClr val="484848"/>
                </a:solidFill>
              </a:rPr>
              <a:t> </a:t>
            </a:r>
            <a:endParaRPr lang="pl-PL" b="1" dirty="0">
              <a:solidFill>
                <a:srgbClr val="484848"/>
              </a:solidFill>
            </a:endParaRPr>
          </a:p>
        </p:txBody>
      </p:sp>
      <p:cxnSp>
        <p:nvCxnSpPr>
          <p:cNvPr id="24" name="Łącznik prosty 23"/>
          <p:cNvCxnSpPr/>
          <p:nvPr/>
        </p:nvCxnSpPr>
        <p:spPr>
          <a:xfrm>
            <a:off x="7003734" y="2926155"/>
            <a:ext cx="1711517" cy="192876"/>
          </a:xfrm>
          <a:prstGeom prst="line">
            <a:avLst/>
          </a:prstGeom>
          <a:ln>
            <a:solidFill>
              <a:srgbClr val="195A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26"/>
          <p:cNvCxnSpPr/>
          <p:nvPr/>
        </p:nvCxnSpPr>
        <p:spPr>
          <a:xfrm>
            <a:off x="5372530" y="2107294"/>
            <a:ext cx="3440518" cy="1017932"/>
          </a:xfrm>
          <a:prstGeom prst="line">
            <a:avLst/>
          </a:prstGeom>
          <a:ln>
            <a:solidFill>
              <a:srgbClr val="195A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27"/>
          <p:cNvCxnSpPr/>
          <p:nvPr/>
        </p:nvCxnSpPr>
        <p:spPr>
          <a:xfrm>
            <a:off x="5409923" y="2968162"/>
            <a:ext cx="3329248" cy="198592"/>
          </a:xfrm>
          <a:prstGeom prst="line">
            <a:avLst/>
          </a:prstGeom>
          <a:ln>
            <a:solidFill>
              <a:srgbClr val="195A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28"/>
          <p:cNvCxnSpPr/>
          <p:nvPr/>
        </p:nvCxnSpPr>
        <p:spPr>
          <a:xfrm>
            <a:off x="6185949" y="2970831"/>
            <a:ext cx="2553222" cy="162953"/>
          </a:xfrm>
          <a:prstGeom prst="line">
            <a:avLst/>
          </a:prstGeom>
          <a:ln>
            <a:solidFill>
              <a:srgbClr val="195A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29"/>
          <p:cNvCxnSpPr/>
          <p:nvPr/>
        </p:nvCxnSpPr>
        <p:spPr>
          <a:xfrm>
            <a:off x="6981882" y="2124762"/>
            <a:ext cx="1831166" cy="993097"/>
          </a:xfrm>
          <a:prstGeom prst="line">
            <a:avLst/>
          </a:prstGeom>
          <a:ln>
            <a:solidFill>
              <a:srgbClr val="195A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30"/>
          <p:cNvCxnSpPr/>
          <p:nvPr/>
        </p:nvCxnSpPr>
        <p:spPr>
          <a:xfrm>
            <a:off x="6168465" y="2115852"/>
            <a:ext cx="2647618" cy="985314"/>
          </a:xfrm>
          <a:prstGeom prst="line">
            <a:avLst/>
          </a:prstGeom>
          <a:ln>
            <a:solidFill>
              <a:srgbClr val="195A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45"/>
          <p:cNvCxnSpPr/>
          <p:nvPr/>
        </p:nvCxnSpPr>
        <p:spPr>
          <a:xfrm flipV="1">
            <a:off x="5537077" y="3104834"/>
            <a:ext cx="3279006" cy="504662"/>
          </a:xfrm>
          <a:prstGeom prst="line">
            <a:avLst/>
          </a:prstGeom>
          <a:ln>
            <a:solidFill>
              <a:srgbClr val="195A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prosty 47"/>
          <p:cNvCxnSpPr/>
          <p:nvPr/>
        </p:nvCxnSpPr>
        <p:spPr>
          <a:xfrm flipV="1">
            <a:off x="6230111" y="3141536"/>
            <a:ext cx="2574195" cy="506002"/>
          </a:xfrm>
          <a:prstGeom prst="line">
            <a:avLst/>
          </a:prstGeom>
          <a:ln>
            <a:solidFill>
              <a:srgbClr val="195A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prosty 49"/>
          <p:cNvCxnSpPr/>
          <p:nvPr/>
        </p:nvCxnSpPr>
        <p:spPr>
          <a:xfrm flipV="1">
            <a:off x="6964534" y="3141538"/>
            <a:ext cx="1839772" cy="481878"/>
          </a:xfrm>
          <a:prstGeom prst="line">
            <a:avLst/>
          </a:prstGeom>
          <a:ln>
            <a:solidFill>
              <a:srgbClr val="195A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Obraz 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8042" y="2495710"/>
            <a:ext cx="1426838" cy="1053766"/>
          </a:xfrm>
          <a:prstGeom prst="rect">
            <a:avLst/>
          </a:prstGeom>
        </p:spPr>
      </p:pic>
      <p:pic>
        <p:nvPicPr>
          <p:cNvPr id="1026" name="Picture 2" descr="Gas sampling bags, ALTEF® | VW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279" y="2693618"/>
            <a:ext cx="906910" cy="90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Strzałka w prawo 102"/>
          <p:cNvSpPr/>
          <p:nvPr/>
        </p:nvSpPr>
        <p:spPr>
          <a:xfrm>
            <a:off x="9813239" y="3022593"/>
            <a:ext cx="409753" cy="269247"/>
          </a:xfrm>
          <a:prstGeom prst="rightArrow">
            <a:avLst/>
          </a:prstGeom>
          <a:solidFill>
            <a:srgbClr val="D22323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92D050"/>
              </a:solidFill>
            </a:endParaRPr>
          </a:p>
        </p:txBody>
      </p:sp>
      <p:sp>
        <p:nvSpPr>
          <p:cNvPr id="104" name="Owal 103"/>
          <p:cNvSpPr/>
          <p:nvPr/>
        </p:nvSpPr>
        <p:spPr>
          <a:xfrm>
            <a:off x="8452645" y="4912446"/>
            <a:ext cx="265176" cy="27468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92D050"/>
              </a:solidFill>
            </a:endParaRPr>
          </a:p>
        </p:txBody>
      </p:sp>
      <p:cxnSp>
        <p:nvCxnSpPr>
          <p:cNvPr id="106" name="Łącznik prosty 105"/>
          <p:cNvCxnSpPr/>
          <p:nvPr/>
        </p:nvCxnSpPr>
        <p:spPr>
          <a:xfrm>
            <a:off x="8298725" y="5515165"/>
            <a:ext cx="616710" cy="0"/>
          </a:xfrm>
          <a:prstGeom prst="line">
            <a:avLst/>
          </a:prstGeom>
          <a:ln>
            <a:solidFill>
              <a:srgbClr val="195A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pole tekstowe 106"/>
          <p:cNvSpPr txBox="1"/>
          <p:nvPr/>
        </p:nvSpPr>
        <p:spPr>
          <a:xfrm>
            <a:off x="8972682" y="4838301"/>
            <a:ext cx="1838965" cy="368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solidFill>
                  <a:srgbClr val="484848"/>
                </a:solidFill>
              </a:rPr>
              <a:t>m</a:t>
            </a:r>
            <a:r>
              <a:rPr lang="pl-PL" dirty="0" err="1" smtClean="0">
                <a:solidFill>
                  <a:srgbClr val="484848"/>
                </a:solidFill>
              </a:rPr>
              <a:t>ethane</a:t>
            </a:r>
            <a:r>
              <a:rPr lang="pl-PL" dirty="0" smtClean="0">
                <a:solidFill>
                  <a:srgbClr val="484848"/>
                </a:solidFill>
              </a:rPr>
              <a:t> sensor</a:t>
            </a:r>
            <a:endParaRPr lang="pl-PL" dirty="0">
              <a:solidFill>
                <a:srgbClr val="484848"/>
              </a:solidFill>
            </a:endParaRPr>
          </a:p>
        </p:txBody>
      </p:sp>
      <p:sp>
        <p:nvSpPr>
          <p:cNvPr id="108" name="pole tekstowe 107"/>
          <p:cNvSpPr txBox="1"/>
          <p:nvPr/>
        </p:nvSpPr>
        <p:spPr>
          <a:xfrm>
            <a:off x="8962817" y="5331335"/>
            <a:ext cx="2659702" cy="368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>
                <a:solidFill>
                  <a:srgbClr val="484848"/>
                </a:solidFill>
              </a:rPr>
              <a:t>g</a:t>
            </a:r>
            <a:r>
              <a:rPr lang="pl-PL" dirty="0" err="1" smtClean="0">
                <a:solidFill>
                  <a:srgbClr val="484848"/>
                </a:solidFill>
              </a:rPr>
              <a:t>as</a:t>
            </a:r>
            <a:r>
              <a:rPr lang="pl-PL" dirty="0" smtClean="0">
                <a:solidFill>
                  <a:srgbClr val="484848"/>
                </a:solidFill>
              </a:rPr>
              <a:t> </a:t>
            </a:r>
            <a:r>
              <a:rPr lang="pl-PL" dirty="0" err="1" smtClean="0">
                <a:solidFill>
                  <a:srgbClr val="484848"/>
                </a:solidFill>
              </a:rPr>
              <a:t>sampling</a:t>
            </a:r>
            <a:r>
              <a:rPr lang="pl-PL" dirty="0" smtClean="0">
                <a:solidFill>
                  <a:srgbClr val="484848"/>
                </a:solidFill>
              </a:rPr>
              <a:t> </a:t>
            </a:r>
            <a:r>
              <a:rPr lang="pl-PL" dirty="0" err="1" smtClean="0">
                <a:solidFill>
                  <a:srgbClr val="484848"/>
                </a:solidFill>
              </a:rPr>
              <a:t>hosepipes</a:t>
            </a:r>
            <a:endParaRPr lang="pl-PL" dirty="0">
              <a:solidFill>
                <a:srgbClr val="484848"/>
              </a:solidFill>
            </a:endParaRPr>
          </a:p>
        </p:txBody>
      </p:sp>
      <p:sp>
        <p:nvSpPr>
          <p:cNvPr id="109" name="pole tekstowe 108"/>
          <p:cNvSpPr txBox="1"/>
          <p:nvPr/>
        </p:nvSpPr>
        <p:spPr>
          <a:xfrm>
            <a:off x="8313554" y="1943759"/>
            <a:ext cx="1992853" cy="368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>
                <a:solidFill>
                  <a:srgbClr val="484848"/>
                </a:solidFill>
              </a:rPr>
              <a:t>gas</a:t>
            </a:r>
            <a:r>
              <a:rPr lang="pl-PL" dirty="0" smtClean="0">
                <a:solidFill>
                  <a:srgbClr val="484848"/>
                </a:solidFill>
              </a:rPr>
              <a:t> </a:t>
            </a:r>
            <a:r>
              <a:rPr lang="pl-PL" dirty="0" err="1" smtClean="0">
                <a:solidFill>
                  <a:srgbClr val="484848"/>
                </a:solidFill>
              </a:rPr>
              <a:t>sampling</a:t>
            </a:r>
            <a:r>
              <a:rPr lang="pl-PL" dirty="0" smtClean="0">
                <a:solidFill>
                  <a:srgbClr val="484848"/>
                </a:solidFill>
              </a:rPr>
              <a:t> </a:t>
            </a:r>
            <a:r>
              <a:rPr lang="pl-PL" dirty="0" err="1" smtClean="0">
                <a:solidFill>
                  <a:srgbClr val="484848"/>
                </a:solidFill>
              </a:rPr>
              <a:t>bag</a:t>
            </a:r>
            <a:endParaRPr lang="pl-PL" dirty="0">
              <a:solidFill>
                <a:srgbClr val="484848"/>
              </a:solidFill>
            </a:endParaRPr>
          </a:p>
        </p:txBody>
      </p:sp>
      <p:sp>
        <p:nvSpPr>
          <p:cNvPr id="111" name="pole tekstowe 110"/>
          <p:cNvSpPr txBox="1"/>
          <p:nvPr/>
        </p:nvSpPr>
        <p:spPr>
          <a:xfrm>
            <a:off x="10255857" y="3696379"/>
            <a:ext cx="1736373" cy="368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>
                <a:solidFill>
                  <a:srgbClr val="484848"/>
                </a:solidFill>
              </a:rPr>
              <a:t>chromatograph</a:t>
            </a:r>
            <a:endParaRPr lang="pl-PL" dirty="0">
              <a:solidFill>
                <a:srgbClr val="484848"/>
              </a:solidFill>
            </a:endParaRPr>
          </a:p>
        </p:txBody>
      </p:sp>
      <p:sp>
        <p:nvSpPr>
          <p:cNvPr id="110" name="pole tekstowe 109"/>
          <p:cNvSpPr txBox="1"/>
          <p:nvPr/>
        </p:nvSpPr>
        <p:spPr>
          <a:xfrm>
            <a:off x="773203" y="5728032"/>
            <a:ext cx="2621230" cy="645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(</a:t>
            </a:r>
            <a:r>
              <a:rPr lang="pl-PL" dirty="0" err="1" smtClean="0">
                <a:solidFill>
                  <a:srgbClr val="FF0000"/>
                </a:solidFill>
              </a:rPr>
              <a:t>are</a:t>
            </a:r>
            <a:r>
              <a:rPr lang="pl-PL" dirty="0" smtClean="0">
                <a:solidFill>
                  <a:srgbClr val="FF0000"/>
                </a:solidFill>
              </a:rPr>
              <a:t> the </a:t>
            </a:r>
            <a:r>
              <a:rPr lang="pl-PL" dirty="0" err="1" smtClean="0">
                <a:solidFill>
                  <a:srgbClr val="FF0000"/>
                </a:solidFill>
              </a:rPr>
              <a:t>measurements</a:t>
            </a:r>
            <a:r>
              <a:rPr lang="pl-PL" dirty="0" smtClean="0">
                <a:solidFill>
                  <a:srgbClr val="FF0000"/>
                </a:solidFill>
              </a:rPr>
              <a:t/>
            </a:r>
            <a:br>
              <a:rPr lang="pl-PL" dirty="0" smtClean="0">
                <a:solidFill>
                  <a:srgbClr val="FF0000"/>
                </a:solidFill>
              </a:rPr>
            </a:b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correct</a:t>
            </a:r>
            <a:r>
              <a:rPr lang="pl-PL" dirty="0" smtClean="0">
                <a:solidFill>
                  <a:srgbClr val="FF0000"/>
                </a:solidFill>
              </a:rPr>
              <a:t>?)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113" name="Owal 112"/>
          <p:cNvSpPr/>
          <p:nvPr/>
        </p:nvSpPr>
        <p:spPr>
          <a:xfrm>
            <a:off x="5256399" y="1881396"/>
            <a:ext cx="209780" cy="21460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92D050"/>
              </a:solidFill>
            </a:endParaRPr>
          </a:p>
        </p:txBody>
      </p:sp>
      <p:sp>
        <p:nvSpPr>
          <p:cNvPr id="114" name="Owal 113"/>
          <p:cNvSpPr/>
          <p:nvPr/>
        </p:nvSpPr>
        <p:spPr>
          <a:xfrm>
            <a:off x="5980065" y="1870351"/>
            <a:ext cx="217438" cy="21460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92D050"/>
              </a:solidFill>
            </a:endParaRPr>
          </a:p>
        </p:txBody>
      </p:sp>
      <p:sp>
        <p:nvSpPr>
          <p:cNvPr id="115" name="Owal 114"/>
          <p:cNvSpPr/>
          <p:nvPr/>
        </p:nvSpPr>
        <p:spPr>
          <a:xfrm>
            <a:off x="5251025" y="2723797"/>
            <a:ext cx="209780" cy="21460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92D050"/>
              </a:solidFill>
            </a:endParaRPr>
          </a:p>
        </p:txBody>
      </p:sp>
      <p:sp>
        <p:nvSpPr>
          <p:cNvPr id="116" name="Owal 115"/>
          <p:cNvSpPr/>
          <p:nvPr/>
        </p:nvSpPr>
        <p:spPr>
          <a:xfrm>
            <a:off x="5985899" y="2711550"/>
            <a:ext cx="209780" cy="21460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92D050"/>
              </a:solidFill>
            </a:endParaRPr>
          </a:p>
        </p:txBody>
      </p:sp>
      <p:sp>
        <p:nvSpPr>
          <p:cNvPr id="117" name="Owal 116"/>
          <p:cNvSpPr/>
          <p:nvPr/>
        </p:nvSpPr>
        <p:spPr>
          <a:xfrm>
            <a:off x="6723895" y="1876378"/>
            <a:ext cx="209780" cy="21460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92D050"/>
              </a:solidFill>
            </a:endParaRPr>
          </a:p>
        </p:txBody>
      </p:sp>
      <p:sp>
        <p:nvSpPr>
          <p:cNvPr id="118" name="Owal 117"/>
          <p:cNvSpPr/>
          <p:nvPr/>
        </p:nvSpPr>
        <p:spPr>
          <a:xfrm>
            <a:off x="6755487" y="2727605"/>
            <a:ext cx="209780" cy="21460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92D050"/>
              </a:solidFill>
            </a:endParaRPr>
          </a:p>
        </p:txBody>
      </p:sp>
      <p:sp>
        <p:nvSpPr>
          <p:cNvPr id="119" name="Owal 118"/>
          <p:cNvSpPr/>
          <p:nvPr/>
        </p:nvSpPr>
        <p:spPr>
          <a:xfrm>
            <a:off x="5267247" y="3508425"/>
            <a:ext cx="209780" cy="21460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92D050"/>
              </a:solidFill>
            </a:endParaRPr>
          </a:p>
        </p:txBody>
      </p:sp>
      <p:sp>
        <p:nvSpPr>
          <p:cNvPr id="120" name="Owal 119"/>
          <p:cNvSpPr/>
          <p:nvPr/>
        </p:nvSpPr>
        <p:spPr>
          <a:xfrm>
            <a:off x="5980065" y="3487065"/>
            <a:ext cx="209780" cy="21460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92D050"/>
              </a:solidFill>
            </a:endParaRPr>
          </a:p>
        </p:txBody>
      </p:sp>
      <p:sp>
        <p:nvSpPr>
          <p:cNvPr id="121" name="Owal 120"/>
          <p:cNvSpPr/>
          <p:nvPr/>
        </p:nvSpPr>
        <p:spPr>
          <a:xfrm>
            <a:off x="6724558" y="3508425"/>
            <a:ext cx="209780" cy="21460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420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3" grpId="0" animBg="1"/>
      <p:bldP spid="109" grpId="0"/>
      <p:bldP spid="111" grpId="0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jd-podstawowy">
  <a:themeElements>
    <a:clrScheme name="GIG-kolorystyka">
      <a:dk1>
        <a:srgbClr val="484848"/>
      </a:dk1>
      <a:lt1>
        <a:srgbClr val="92D050"/>
      </a:lt1>
      <a:dk2>
        <a:srgbClr val="616161"/>
      </a:dk2>
      <a:lt2>
        <a:srgbClr val="C2C2C2"/>
      </a:lt2>
      <a:accent1>
        <a:srgbClr val="484848"/>
      </a:accent1>
      <a:accent2>
        <a:srgbClr val="C2C2C2"/>
      </a:accent2>
      <a:accent3>
        <a:srgbClr val="0084B4"/>
      </a:accent3>
      <a:accent4>
        <a:srgbClr val="858585"/>
      </a:accent4>
      <a:accent5>
        <a:srgbClr val="00B050"/>
      </a:accent5>
      <a:accent6>
        <a:srgbClr val="00B0F0"/>
      </a:accent6>
      <a:hlink>
        <a:srgbClr val="00B0F0"/>
      </a:hlink>
      <a:folHlink>
        <a:srgbClr val="0C0C0C"/>
      </a:folHlink>
    </a:clrScheme>
    <a:fontScheme name="Niestandardowy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JSW-INNOWACJE-szablon.pptx" id="{809CB898-216C-40EB-A8AD-18824B4B0A03}" vid="{3A1B2ECF-281E-47DE-9280-496EF06E9AFC}"/>
    </a:ext>
  </a:extLst>
</a:theme>
</file>

<file path=ppt/theme/theme2.xml><?xml version="1.0" encoding="utf-8"?>
<a:theme xmlns:a="http://schemas.openxmlformats.org/drawingml/2006/main" name="1_slajd-podstawowy">
  <a:themeElements>
    <a:clrScheme name="GIG-kolorystyka">
      <a:dk1>
        <a:srgbClr val="484848"/>
      </a:dk1>
      <a:lt1>
        <a:srgbClr val="92D050"/>
      </a:lt1>
      <a:dk2>
        <a:srgbClr val="616161"/>
      </a:dk2>
      <a:lt2>
        <a:srgbClr val="C2C2C2"/>
      </a:lt2>
      <a:accent1>
        <a:srgbClr val="484848"/>
      </a:accent1>
      <a:accent2>
        <a:srgbClr val="C2C2C2"/>
      </a:accent2>
      <a:accent3>
        <a:srgbClr val="0084B4"/>
      </a:accent3>
      <a:accent4>
        <a:srgbClr val="858585"/>
      </a:accent4>
      <a:accent5>
        <a:srgbClr val="00B050"/>
      </a:accent5>
      <a:accent6>
        <a:srgbClr val="00B0F0"/>
      </a:accent6>
      <a:hlink>
        <a:srgbClr val="00B0F0"/>
      </a:hlink>
      <a:folHlink>
        <a:srgbClr val="0C0C0C"/>
      </a:folHlink>
    </a:clrScheme>
    <a:fontScheme name="Niestandardowy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JSW-INNOWACJE-szablon.pptx" id="{809CB898-216C-40EB-A8AD-18824B4B0A03}" vid="{3A1B2ECF-281E-47DE-9280-496EF06E9AFC}"/>
    </a:ext>
  </a:extLst>
</a:theme>
</file>

<file path=ppt/theme/theme3.xml><?xml version="1.0" encoding="utf-8"?>
<a:theme xmlns:a="http://schemas.openxmlformats.org/drawingml/2006/main" name="2_slajd-podstawowy">
  <a:themeElements>
    <a:clrScheme name="GIG-kolorystyka">
      <a:dk1>
        <a:srgbClr val="484848"/>
      </a:dk1>
      <a:lt1>
        <a:srgbClr val="92D050"/>
      </a:lt1>
      <a:dk2>
        <a:srgbClr val="616161"/>
      </a:dk2>
      <a:lt2>
        <a:srgbClr val="C2C2C2"/>
      </a:lt2>
      <a:accent1>
        <a:srgbClr val="484848"/>
      </a:accent1>
      <a:accent2>
        <a:srgbClr val="C2C2C2"/>
      </a:accent2>
      <a:accent3>
        <a:srgbClr val="0084B4"/>
      </a:accent3>
      <a:accent4>
        <a:srgbClr val="858585"/>
      </a:accent4>
      <a:accent5>
        <a:srgbClr val="00B050"/>
      </a:accent5>
      <a:accent6>
        <a:srgbClr val="00B0F0"/>
      </a:accent6>
      <a:hlink>
        <a:srgbClr val="00B0F0"/>
      </a:hlink>
      <a:folHlink>
        <a:srgbClr val="0C0C0C"/>
      </a:folHlink>
    </a:clrScheme>
    <a:fontScheme name="Niestandardowy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JSW-INNOWACJE-szablon.pptx" id="{809CB898-216C-40EB-A8AD-18824B4B0A03}" vid="{3A1B2ECF-281E-47DE-9280-496EF06E9AFC}"/>
    </a:ext>
  </a:extLst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2013 - 2022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6391</TotalTime>
  <Words>546</Words>
  <Application>Microsoft Office PowerPoint</Application>
  <PresentationFormat>Niestandardowy</PresentationFormat>
  <Paragraphs>114</Paragraphs>
  <Slides>15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4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slajd-podstawowy</vt:lpstr>
      <vt:lpstr>1_slajd-podstawowy</vt:lpstr>
      <vt:lpstr>2_slajd-podstawowy</vt:lpstr>
      <vt:lpstr>Office Theme</vt:lpstr>
      <vt:lpstr>Prezentacja programu PowerPoint</vt:lpstr>
      <vt:lpstr>Possible VAM tests to be performed- areas of cooperation</vt:lpstr>
      <vt:lpstr>Prezentacja programu PowerPoint</vt:lpstr>
      <vt:lpstr>Gas  and air monitoring system</vt:lpstr>
      <vt:lpstr>Methaneamometer SOM 2303 A combined meter of velocity and methane </vt:lpstr>
      <vt:lpstr>Prezentacja programu PowerPoint</vt:lpstr>
      <vt:lpstr>Prezentacja programu PowerPoint</vt:lpstr>
      <vt:lpstr>VAM emissions measurement system in ventilation shafts </vt:lpstr>
      <vt:lpstr>cross-section of the ventilation shaft</vt:lpstr>
      <vt:lpstr>Prezentacja programu PowerPoint</vt:lpstr>
      <vt:lpstr>Prezentacja programu PowerPoint</vt:lpstr>
      <vt:lpstr>Prezentacja programu PowerPoint</vt:lpstr>
      <vt:lpstr>Prezentacja programu PowerPoint</vt:lpstr>
      <vt:lpstr>Possibilities of research at em „Barbara”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Tomasz Chamiga</dc:creator>
  <cp:lastModifiedBy>JSkiba</cp:lastModifiedBy>
  <cp:revision>144</cp:revision>
  <dcterms:created xsi:type="dcterms:W3CDTF">2018-08-09T11:29:59Z</dcterms:created>
  <dcterms:modified xsi:type="dcterms:W3CDTF">2024-03-18T10:18:08Z</dcterms:modified>
</cp:coreProperties>
</file>