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heme/theme5.xml" ContentType="application/vnd.openxmlformats-officedocument.them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0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6"/>
    <p:sldMasterId id="2147483691" r:id="rId7"/>
    <p:sldMasterId id="2147483660" r:id="rId8"/>
    <p:sldMasterId id="2147483755" r:id="rId9"/>
  </p:sldMasterIdLst>
  <p:notesMasterIdLst>
    <p:notesMasterId r:id="rId24"/>
  </p:notesMasterIdLst>
  <p:sldIdLst>
    <p:sldId id="430" r:id="rId10"/>
    <p:sldId id="1998" r:id="rId11"/>
    <p:sldId id="644" r:id="rId12"/>
    <p:sldId id="2052" r:id="rId13"/>
    <p:sldId id="2056" r:id="rId14"/>
    <p:sldId id="2055" r:id="rId15"/>
    <p:sldId id="2058" r:id="rId16"/>
    <p:sldId id="2059" r:id="rId17"/>
    <p:sldId id="2060" r:id="rId18"/>
    <p:sldId id="2061" r:id="rId19"/>
    <p:sldId id="2062" r:id="rId20"/>
    <p:sldId id="2057" r:id="rId21"/>
    <p:sldId id="2054" r:id="rId22"/>
    <p:sldId id="2013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D7CCB1-0D62-3E19-B4FA-246C1C2687C1}" name="Franklin, Pamela" initials="FP" userId="S::Franklin.Pamela@epa.gov::61ba8309-560d-488f-9d2b-7a3977278a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C93"/>
    <a:srgbClr val="6C9B03"/>
    <a:srgbClr val="009E57"/>
    <a:srgbClr val="7ABC32"/>
    <a:srgbClr val="08A88D"/>
    <a:srgbClr val="0AD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021487-157D-4336-8E73-641D8650B9C4}" v="910" dt="2023-11-01T20:30:36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F9637-4784-4680-980D-FDDE647E93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45B4D0A-E11C-4942-A471-289BB1C0FCA9}">
      <dgm:prSet phldrT="[Text]" custT="1"/>
      <dgm:spPr/>
      <dgm:t>
        <a:bodyPr/>
        <a:lstStyle/>
        <a:p>
          <a:r>
            <a:rPr lang="en-US" sz="1400"/>
            <a:t>2008</a:t>
          </a:r>
        </a:p>
      </dgm:t>
    </dgm:pt>
    <dgm:pt modelId="{C5276230-C4AB-4D19-A5A6-FD6BC4BFDC72}" type="parTrans" cxnId="{781C1C72-F727-4048-A622-CFB4F016B326}">
      <dgm:prSet/>
      <dgm:spPr/>
      <dgm:t>
        <a:bodyPr/>
        <a:lstStyle/>
        <a:p>
          <a:endParaRPr lang="en-US" sz="1400"/>
        </a:p>
      </dgm:t>
    </dgm:pt>
    <dgm:pt modelId="{D5AF28CE-2D51-41AE-B37F-652B31E0B713}" type="sibTrans" cxnId="{781C1C72-F727-4048-A622-CFB4F016B326}">
      <dgm:prSet/>
      <dgm:spPr/>
      <dgm:t>
        <a:bodyPr/>
        <a:lstStyle/>
        <a:p>
          <a:endParaRPr lang="en-US" sz="1400"/>
        </a:p>
      </dgm:t>
    </dgm:pt>
    <dgm:pt modelId="{31F8B26B-95DB-4B4C-8CF8-C0BB55A46DB1}">
      <dgm:prSet phldrT="[Text]" custT="1"/>
      <dgm:spPr/>
      <dgm:t>
        <a:bodyPr/>
        <a:lstStyle/>
        <a:p>
          <a:r>
            <a:rPr lang="en-US" sz="1400"/>
            <a:t>2009</a:t>
          </a:r>
        </a:p>
      </dgm:t>
    </dgm:pt>
    <dgm:pt modelId="{3FFAC1BD-CFE8-4032-8FE0-958B543A3205}" type="parTrans" cxnId="{6CB2D952-71B0-4D43-9DEC-FD4623C7753C}">
      <dgm:prSet/>
      <dgm:spPr/>
      <dgm:t>
        <a:bodyPr/>
        <a:lstStyle/>
        <a:p>
          <a:endParaRPr lang="en-US" sz="1400"/>
        </a:p>
      </dgm:t>
    </dgm:pt>
    <dgm:pt modelId="{C03907F0-D927-4601-812F-F1A1C7042D6B}" type="sibTrans" cxnId="{6CB2D952-71B0-4D43-9DEC-FD4623C7753C}">
      <dgm:prSet/>
      <dgm:spPr/>
      <dgm:t>
        <a:bodyPr/>
        <a:lstStyle/>
        <a:p>
          <a:endParaRPr lang="en-US" sz="1400"/>
        </a:p>
      </dgm:t>
    </dgm:pt>
    <dgm:pt modelId="{506DC32D-D762-4BB3-B499-6B51C3BEDE56}">
      <dgm:prSet phldrT="[Text]" custT="1"/>
      <dgm:spPr/>
      <dgm:t>
        <a:bodyPr/>
        <a:lstStyle/>
        <a:p>
          <a:r>
            <a:rPr lang="en-US" sz="1400"/>
            <a:t>2011</a:t>
          </a:r>
        </a:p>
      </dgm:t>
    </dgm:pt>
    <dgm:pt modelId="{C5562A68-0502-4E3A-AA5E-A268BD2B37F3}" type="parTrans" cxnId="{6534A02B-80BD-418B-A57D-A255DDC777D5}">
      <dgm:prSet/>
      <dgm:spPr/>
      <dgm:t>
        <a:bodyPr/>
        <a:lstStyle/>
        <a:p>
          <a:endParaRPr lang="en-US" sz="1400"/>
        </a:p>
      </dgm:t>
    </dgm:pt>
    <dgm:pt modelId="{6EEF7EE5-1D24-42B4-9431-B8626F710C6A}" type="sibTrans" cxnId="{6534A02B-80BD-418B-A57D-A255DDC777D5}">
      <dgm:prSet/>
      <dgm:spPr/>
      <dgm:t>
        <a:bodyPr/>
        <a:lstStyle/>
        <a:p>
          <a:endParaRPr lang="en-US" sz="1400"/>
        </a:p>
      </dgm:t>
    </dgm:pt>
    <dgm:pt modelId="{DB38CCC3-1B76-4413-9046-034A1A417929}">
      <dgm:prSet phldrT="[Text]" custT="1"/>
      <dgm:spPr/>
      <dgm:t>
        <a:bodyPr/>
        <a:lstStyle/>
        <a:p>
          <a:r>
            <a:rPr lang="en-US" sz="1400"/>
            <a:t>2013</a:t>
          </a:r>
        </a:p>
      </dgm:t>
    </dgm:pt>
    <dgm:pt modelId="{C9592A28-5C33-4CB1-925A-743C8904D60A}" type="parTrans" cxnId="{0E7A28CA-FD0A-42E5-8385-B14327A31E5A}">
      <dgm:prSet/>
      <dgm:spPr/>
      <dgm:t>
        <a:bodyPr/>
        <a:lstStyle/>
        <a:p>
          <a:endParaRPr lang="en-US"/>
        </a:p>
      </dgm:t>
    </dgm:pt>
    <dgm:pt modelId="{621D60FC-2EF3-4285-9D1A-252ACE3DB491}" type="sibTrans" cxnId="{0E7A28CA-FD0A-42E5-8385-B14327A31E5A}">
      <dgm:prSet/>
      <dgm:spPr/>
      <dgm:t>
        <a:bodyPr/>
        <a:lstStyle/>
        <a:p>
          <a:endParaRPr lang="en-US"/>
        </a:p>
      </dgm:t>
    </dgm:pt>
    <dgm:pt modelId="{8A8C474D-7E42-422B-BD3B-4A4ED8577B68}">
      <dgm:prSet phldrT="[Text]" custT="1"/>
      <dgm:spPr/>
      <dgm:t>
        <a:bodyPr/>
        <a:lstStyle/>
        <a:p>
          <a:r>
            <a:rPr lang="en-US" sz="1400"/>
            <a:t>2014</a:t>
          </a:r>
        </a:p>
      </dgm:t>
    </dgm:pt>
    <dgm:pt modelId="{11846F85-4A16-4510-A081-B2988F29D66F}" type="parTrans" cxnId="{0C34BE62-9C5A-470A-90D2-EFC4BD4F5293}">
      <dgm:prSet/>
      <dgm:spPr/>
      <dgm:t>
        <a:bodyPr/>
        <a:lstStyle/>
        <a:p>
          <a:endParaRPr lang="en-US"/>
        </a:p>
      </dgm:t>
    </dgm:pt>
    <dgm:pt modelId="{20DA0F3E-44A6-4A5D-A05A-7BFF09438D0B}" type="sibTrans" cxnId="{0C34BE62-9C5A-470A-90D2-EFC4BD4F5293}">
      <dgm:prSet/>
      <dgm:spPr/>
      <dgm:t>
        <a:bodyPr/>
        <a:lstStyle/>
        <a:p>
          <a:endParaRPr lang="en-US"/>
        </a:p>
      </dgm:t>
    </dgm:pt>
    <dgm:pt modelId="{909FA26E-E46E-49A9-9D82-E388CAC96CDE}">
      <dgm:prSet phldrT="[Text]" custT="1"/>
      <dgm:spPr/>
      <dgm:t>
        <a:bodyPr/>
        <a:lstStyle/>
        <a:p>
          <a:r>
            <a:rPr lang="en-US" sz="1400"/>
            <a:t>2015</a:t>
          </a:r>
        </a:p>
      </dgm:t>
    </dgm:pt>
    <dgm:pt modelId="{9095DFB2-C335-47C2-9156-626113541D7E}" type="parTrans" cxnId="{656D5BFD-29F2-4434-A887-426C1906E837}">
      <dgm:prSet/>
      <dgm:spPr/>
      <dgm:t>
        <a:bodyPr/>
        <a:lstStyle/>
        <a:p>
          <a:endParaRPr lang="en-US"/>
        </a:p>
      </dgm:t>
    </dgm:pt>
    <dgm:pt modelId="{A3E101FA-D475-4D89-8807-81A6A50EB1F2}" type="sibTrans" cxnId="{656D5BFD-29F2-4434-A887-426C1906E837}">
      <dgm:prSet/>
      <dgm:spPr/>
      <dgm:t>
        <a:bodyPr/>
        <a:lstStyle/>
        <a:p>
          <a:endParaRPr lang="en-US"/>
        </a:p>
      </dgm:t>
    </dgm:pt>
    <dgm:pt modelId="{C7F01EE9-9DE3-4877-B491-6F3984363593}">
      <dgm:prSet phldrT="[Text]" custT="1"/>
      <dgm:spPr/>
      <dgm:t>
        <a:bodyPr/>
        <a:lstStyle/>
        <a:p>
          <a:r>
            <a:rPr lang="en-US" sz="1400"/>
            <a:t>2016</a:t>
          </a:r>
        </a:p>
      </dgm:t>
    </dgm:pt>
    <dgm:pt modelId="{F647FEDA-8608-4CD9-A79F-5F7EFC2FBD9B}" type="parTrans" cxnId="{7ECD2270-90B6-42B2-A3FC-79E339A4D428}">
      <dgm:prSet/>
      <dgm:spPr/>
      <dgm:t>
        <a:bodyPr/>
        <a:lstStyle/>
        <a:p>
          <a:endParaRPr lang="en-US"/>
        </a:p>
      </dgm:t>
    </dgm:pt>
    <dgm:pt modelId="{CC6AB872-6EB8-40D0-B8D9-137660977D7B}" type="sibTrans" cxnId="{7ECD2270-90B6-42B2-A3FC-79E339A4D428}">
      <dgm:prSet/>
      <dgm:spPr/>
      <dgm:t>
        <a:bodyPr/>
        <a:lstStyle/>
        <a:p>
          <a:endParaRPr lang="en-US"/>
        </a:p>
      </dgm:t>
    </dgm:pt>
    <dgm:pt modelId="{6676C3FF-BFFA-425B-AD2E-159979BC3DFB}">
      <dgm:prSet phldrT="[Text]" custT="1"/>
      <dgm:spPr/>
      <dgm:t>
        <a:bodyPr/>
        <a:lstStyle/>
        <a:p>
          <a:r>
            <a:rPr lang="en-US" sz="1400"/>
            <a:t>2017</a:t>
          </a:r>
        </a:p>
      </dgm:t>
    </dgm:pt>
    <dgm:pt modelId="{5FBA6F14-DB05-4597-9E2A-9B0713378E8D}" type="parTrans" cxnId="{65F66075-F7D4-400F-9E84-B1227E746B58}">
      <dgm:prSet/>
      <dgm:spPr/>
      <dgm:t>
        <a:bodyPr/>
        <a:lstStyle/>
        <a:p>
          <a:endParaRPr lang="en-US"/>
        </a:p>
      </dgm:t>
    </dgm:pt>
    <dgm:pt modelId="{5DB9C295-AF4B-45A4-A652-E52BCF8AD6D8}" type="sibTrans" cxnId="{65F66075-F7D4-400F-9E84-B1227E746B58}">
      <dgm:prSet/>
      <dgm:spPr/>
      <dgm:t>
        <a:bodyPr/>
        <a:lstStyle/>
        <a:p>
          <a:endParaRPr lang="en-US"/>
        </a:p>
      </dgm:t>
    </dgm:pt>
    <dgm:pt modelId="{A7595643-BF4D-4B89-9A7B-96ED0F914151}">
      <dgm:prSet phldrT="[Text]" custT="1"/>
      <dgm:spPr/>
      <dgm:t>
        <a:bodyPr/>
        <a:lstStyle/>
        <a:p>
          <a:r>
            <a:rPr lang="en-US" sz="1400"/>
            <a:t>2018</a:t>
          </a:r>
        </a:p>
      </dgm:t>
    </dgm:pt>
    <dgm:pt modelId="{05435E79-EA3A-49B1-BBE6-A22A4785AC27}" type="parTrans" cxnId="{B815FFEB-CE6C-4624-898E-B1623AC6A66C}">
      <dgm:prSet/>
      <dgm:spPr/>
      <dgm:t>
        <a:bodyPr/>
        <a:lstStyle/>
        <a:p>
          <a:endParaRPr lang="en-US"/>
        </a:p>
      </dgm:t>
    </dgm:pt>
    <dgm:pt modelId="{F8ADF31E-05BA-4BF9-AD24-339D8E321DF2}" type="sibTrans" cxnId="{B815FFEB-CE6C-4624-898E-B1623AC6A66C}">
      <dgm:prSet/>
      <dgm:spPr/>
      <dgm:t>
        <a:bodyPr/>
        <a:lstStyle/>
        <a:p>
          <a:endParaRPr lang="en-US"/>
        </a:p>
      </dgm:t>
    </dgm:pt>
    <dgm:pt modelId="{EC0DDDFA-B444-41A1-B5A3-036B9F86155D}">
      <dgm:prSet phldrT="[Text]" custT="1"/>
      <dgm:spPr/>
      <dgm:t>
        <a:bodyPr/>
        <a:lstStyle/>
        <a:p>
          <a:r>
            <a:rPr lang="en-US" sz="1400"/>
            <a:t>2019</a:t>
          </a:r>
        </a:p>
      </dgm:t>
    </dgm:pt>
    <dgm:pt modelId="{3E03F927-6BF8-4378-8AF6-3B276FFEBE3C}" type="parTrans" cxnId="{24A3AA12-28C1-4CA3-B027-5879CC15F882}">
      <dgm:prSet/>
      <dgm:spPr/>
      <dgm:t>
        <a:bodyPr/>
        <a:lstStyle/>
        <a:p>
          <a:endParaRPr lang="en-US"/>
        </a:p>
      </dgm:t>
    </dgm:pt>
    <dgm:pt modelId="{CC46C071-1395-4923-8448-835FAB013EE0}" type="sibTrans" cxnId="{24A3AA12-28C1-4CA3-B027-5879CC15F882}">
      <dgm:prSet/>
      <dgm:spPr/>
      <dgm:t>
        <a:bodyPr/>
        <a:lstStyle/>
        <a:p>
          <a:endParaRPr lang="en-US"/>
        </a:p>
      </dgm:t>
    </dgm:pt>
    <dgm:pt modelId="{C3A03551-B7FB-406B-8E73-E0153F17C89A}">
      <dgm:prSet phldrT="[Text]" custT="1"/>
      <dgm:spPr/>
      <dgm:t>
        <a:bodyPr/>
        <a:lstStyle/>
        <a:p>
          <a:r>
            <a:rPr lang="en-US" sz="1400"/>
            <a:t>2021</a:t>
          </a:r>
        </a:p>
      </dgm:t>
    </dgm:pt>
    <dgm:pt modelId="{EB33AE5F-8E47-4A02-B339-CB5FC93EFBD8}" type="parTrans" cxnId="{C40D5C13-DD7A-4B0A-A1A4-833E887BD523}">
      <dgm:prSet/>
      <dgm:spPr/>
      <dgm:t>
        <a:bodyPr/>
        <a:lstStyle/>
        <a:p>
          <a:endParaRPr lang="en-US"/>
        </a:p>
      </dgm:t>
    </dgm:pt>
    <dgm:pt modelId="{AE818944-489E-4BFA-85B5-B7E728F17953}" type="sibTrans" cxnId="{C40D5C13-DD7A-4B0A-A1A4-833E887BD523}">
      <dgm:prSet/>
      <dgm:spPr/>
      <dgm:t>
        <a:bodyPr/>
        <a:lstStyle/>
        <a:p>
          <a:endParaRPr lang="en-US"/>
        </a:p>
      </dgm:t>
    </dgm:pt>
    <dgm:pt modelId="{8BF0AE38-D8A1-4D58-9183-A1587BCFE1F3}" type="pres">
      <dgm:prSet presAssocID="{B5FF9637-4784-4680-980D-FDDE647E9385}" presName="Name0" presStyleCnt="0">
        <dgm:presLayoutVars>
          <dgm:dir/>
          <dgm:animLvl val="lvl"/>
          <dgm:resizeHandles val="exact"/>
        </dgm:presLayoutVars>
      </dgm:prSet>
      <dgm:spPr/>
    </dgm:pt>
    <dgm:pt modelId="{AC4EC7FD-40B9-4D81-93E4-8424A4F58998}" type="pres">
      <dgm:prSet presAssocID="{345B4D0A-E11C-4942-A471-289BB1C0FCA9}" presName="parTxOnly" presStyleLbl="node1" presStyleIdx="0" presStyleCnt="11">
        <dgm:presLayoutVars>
          <dgm:chMax val="0"/>
          <dgm:chPref val="0"/>
          <dgm:bulletEnabled val="1"/>
        </dgm:presLayoutVars>
      </dgm:prSet>
      <dgm:spPr/>
    </dgm:pt>
    <dgm:pt modelId="{A56398D5-AB24-4BED-B3A7-0DC840390BDD}" type="pres">
      <dgm:prSet presAssocID="{D5AF28CE-2D51-41AE-B37F-652B31E0B713}" presName="parTxOnlySpace" presStyleCnt="0"/>
      <dgm:spPr/>
    </dgm:pt>
    <dgm:pt modelId="{F23085AD-CAE2-40A7-A91C-EFCBBFAA39B2}" type="pres">
      <dgm:prSet presAssocID="{31F8B26B-95DB-4B4C-8CF8-C0BB55A46DB1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</dgm:pt>
    <dgm:pt modelId="{58EC0CED-6829-4EB2-B95D-F8D2C14AC7E4}" type="pres">
      <dgm:prSet presAssocID="{C03907F0-D927-4601-812F-F1A1C7042D6B}" presName="parTxOnlySpace" presStyleCnt="0"/>
      <dgm:spPr/>
    </dgm:pt>
    <dgm:pt modelId="{5B561D34-F8A2-442D-8722-F922DB49BE68}" type="pres">
      <dgm:prSet presAssocID="{506DC32D-D762-4BB3-B499-6B51C3BEDE56}" presName="parTxOnly" presStyleLbl="node1" presStyleIdx="2" presStyleCnt="11">
        <dgm:presLayoutVars>
          <dgm:chMax val="0"/>
          <dgm:chPref val="0"/>
          <dgm:bulletEnabled val="1"/>
        </dgm:presLayoutVars>
      </dgm:prSet>
      <dgm:spPr/>
    </dgm:pt>
    <dgm:pt modelId="{4C3CF6F6-90F1-4FA5-BA1D-A7184FECB5A6}" type="pres">
      <dgm:prSet presAssocID="{6EEF7EE5-1D24-42B4-9431-B8626F710C6A}" presName="parTxOnlySpace" presStyleCnt="0"/>
      <dgm:spPr/>
    </dgm:pt>
    <dgm:pt modelId="{18BA5A20-255E-49D8-A893-BF067F72F98A}" type="pres">
      <dgm:prSet presAssocID="{DB38CCC3-1B76-4413-9046-034A1A417929}" presName="parTxOnly" presStyleLbl="node1" presStyleIdx="3" presStyleCnt="11">
        <dgm:presLayoutVars>
          <dgm:chMax val="0"/>
          <dgm:chPref val="0"/>
          <dgm:bulletEnabled val="1"/>
        </dgm:presLayoutVars>
      </dgm:prSet>
      <dgm:spPr/>
    </dgm:pt>
    <dgm:pt modelId="{99BC10F1-CBB0-4D62-B860-C6926DE4764B}" type="pres">
      <dgm:prSet presAssocID="{621D60FC-2EF3-4285-9D1A-252ACE3DB491}" presName="parTxOnlySpace" presStyleCnt="0"/>
      <dgm:spPr/>
    </dgm:pt>
    <dgm:pt modelId="{012778B6-38B2-41E0-9AF4-82D5D37719EF}" type="pres">
      <dgm:prSet presAssocID="{8A8C474D-7E42-422B-BD3B-4A4ED8577B68}" presName="parTxOnly" presStyleLbl="node1" presStyleIdx="4" presStyleCnt="11">
        <dgm:presLayoutVars>
          <dgm:chMax val="0"/>
          <dgm:chPref val="0"/>
          <dgm:bulletEnabled val="1"/>
        </dgm:presLayoutVars>
      </dgm:prSet>
      <dgm:spPr/>
    </dgm:pt>
    <dgm:pt modelId="{66AB3529-1C74-4B10-888A-3465B98A970D}" type="pres">
      <dgm:prSet presAssocID="{20DA0F3E-44A6-4A5D-A05A-7BFF09438D0B}" presName="parTxOnlySpace" presStyleCnt="0"/>
      <dgm:spPr/>
    </dgm:pt>
    <dgm:pt modelId="{D723D01B-8188-4329-AEEA-B0558B002A20}" type="pres">
      <dgm:prSet presAssocID="{909FA26E-E46E-49A9-9D82-E388CAC96CDE}" presName="parTxOnly" presStyleLbl="node1" presStyleIdx="5" presStyleCnt="11">
        <dgm:presLayoutVars>
          <dgm:chMax val="0"/>
          <dgm:chPref val="0"/>
          <dgm:bulletEnabled val="1"/>
        </dgm:presLayoutVars>
      </dgm:prSet>
      <dgm:spPr/>
    </dgm:pt>
    <dgm:pt modelId="{C1749A98-0C2A-40F7-AFB0-099AEE45FEBC}" type="pres">
      <dgm:prSet presAssocID="{A3E101FA-D475-4D89-8807-81A6A50EB1F2}" presName="parTxOnlySpace" presStyleCnt="0"/>
      <dgm:spPr/>
    </dgm:pt>
    <dgm:pt modelId="{0331625E-1A30-41B8-87EF-1EE38384CA35}" type="pres">
      <dgm:prSet presAssocID="{C7F01EE9-9DE3-4877-B491-6F3984363593}" presName="parTxOnly" presStyleLbl="node1" presStyleIdx="6" presStyleCnt="11">
        <dgm:presLayoutVars>
          <dgm:chMax val="0"/>
          <dgm:chPref val="0"/>
          <dgm:bulletEnabled val="1"/>
        </dgm:presLayoutVars>
      </dgm:prSet>
      <dgm:spPr/>
    </dgm:pt>
    <dgm:pt modelId="{448AFCA0-72BF-4605-84C9-B6C6E3A97CFF}" type="pres">
      <dgm:prSet presAssocID="{CC6AB872-6EB8-40D0-B8D9-137660977D7B}" presName="parTxOnlySpace" presStyleCnt="0"/>
      <dgm:spPr/>
    </dgm:pt>
    <dgm:pt modelId="{0BC1A59B-6E10-4983-BAAF-4C6E227CC4AF}" type="pres">
      <dgm:prSet presAssocID="{6676C3FF-BFFA-425B-AD2E-159979BC3DFB}" presName="parTxOnly" presStyleLbl="node1" presStyleIdx="7" presStyleCnt="11">
        <dgm:presLayoutVars>
          <dgm:chMax val="0"/>
          <dgm:chPref val="0"/>
          <dgm:bulletEnabled val="1"/>
        </dgm:presLayoutVars>
      </dgm:prSet>
      <dgm:spPr/>
    </dgm:pt>
    <dgm:pt modelId="{87BFB7A3-A569-47A1-8882-A62E10266D7B}" type="pres">
      <dgm:prSet presAssocID="{5DB9C295-AF4B-45A4-A652-E52BCF8AD6D8}" presName="parTxOnlySpace" presStyleCnt="0"/>
      <dgm:spPr/>
    </dgm:pt>
    <dgm:pt modelId="{E88F59D7-5BAF-4688-8431-7FD962C53F00}" type="pres">
      <dgm:prSet presAssocID="{A7595643-BF4D-4B89-9A7B-96ED0F914151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</dgm:pt>
    <dgm:pt modelId="{4392DC46-67C4-487F-BFFA-9910D19F02A6}" type="pres">
      <dgm:prSet presAssocID="{F8ADF31E-05BA-4BF9-AD24-339D8E321DF2}" presName="parTxOnlySpace" presStyleCnt="0"/>
      <dgm:spPr/>
    </dgm:pt>
    <dgm:pt modelId="{3957BB6C-439E-417F-8D73-B8A25C7F3528}" type="pres">
      <dgm:prSet presAssocID="{EC0DDDFA-B444-41A1-B5A3-036B9F86155D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</dgm:pt>
    <dgm:pt modelId="{324D165B-2F09-49EA-98C6-8F3C76C56239}" type="pres">
      <dgm:prSet presAssocID="{CC46C071-1395-4923-8448-835FAB013EE0}" presName="parTxOnlySpace" presStyleCnt="0"/>
      <dgm:spPr/>
    </dgm:pt>
    <dgm:pt modelId="{736DA517-8DA3-4668-BBC4-A0E9352EFB04}" type="pres">
      <dgm:prSet presAssocID="{C3A03551-B7FB-406B-8E73-E0153F17C89A}" presName="parTxOnly" presStyleLbl="node1" presStyleIdx="10" presStyleCnt="11">
        <dgm:presLayoutVars>
          <dgm:chMax val="0"/>
          <dgm:chPref val="0"/>
          <dgm:bulletEnabled val="1"/>
        </dgm:presLayoutVars>
      </dgm:prSet>
      <dgm:spPr/>
    </dgm:pt>
  </dgm:ptLst>
  <dgm:cxnLst>
    <dgm:cxn modelId="{80F2FC06-0A38-4166-B098-4725049D8F26}" type="presOf" srcId="{C7F01EE9-9DE3-4877-B491-6F3984363593}" destId="{0331625E-1A30-41B8-87EF-1EE38384CA35}" srcOrd="0" destOrd="0" presId="urn:microsoft.com/office/officeart/2005/8/layout/chevron1"/>
    <dgm:cxn modelId="{4F0FE60F-A8D8-474B-A19D-2A779FC301FF}" type="presOf" srcId="{DB38CCC3-1B76-4413-9046-034A1A417929}" destId="{18BA5A20-255E-49D8-A893-BF067F72F98A}" srcOrd="0" destOrd="0" presId="urn:microsoft.com/office/officeart/2005/8/layout/chevron1"/>
    <dgm:cxn modelId="{24A3AA12-28C1-4CA3-B027-5879CC15F882}" srcId="{B5FF9637-4784-4680-980D-FDDE647E9385}" destId="{EC0DDDFA-B444-41A1-B5A3-036B9F86155D}" srcOrd="9" destOrd="0" parTransId="{3E03F927-6BF8-4378-8AF6-3B276FFEBE3C}" sibTransId="{CC46C071-1395-4923-8448-835FAB013EE0}"/>
    <dgm:cxn modelId="{7E873E13-EB13-4DDC-B12C-D0556EAC2AB4}" type="presOf" srcId="{B5FF9637-4784-4680-980D-FDDE647E9385}" destId="{8BF0AE38-D8A1-4D58-9183-A1587BCFE1F3}" srcOrd="0" destOrd="0" presId="urn:microsoft.com/office/officeart/2005/8/layout/chevron1"/>
    <dgm:cxn modelId="{C40D5C13-DD7A-4B0A-A1A4-833E887BD523}" srcId="{B5FF9637-4784-4680-980D-FDDE647E9385}" destId="{C3A03551-B7FB-406B-8E73-E0153F17C89A}" srcOrd="10" destOrd="0" parTransId="{EB33AE5F-8E47-4A02-B339-CB5FC93EFBD8}" sibTransId="{AE818944-489E-4BFA-85B5-B7E728F17953}"/>
    <dgm:cxn modelId="{6534A02B-80BD-418B-A57D-A255DDC777D5}" srcId="{B5FF9637-4784-4680-980D-FDDE647E9385}" destId="{506DC32D-D762-4BB3-B499-6B51C3BEDE56}" srcOrd="2" destOrd="0" parTransId="{C5562A68-0502-4E3A-AA5E-A268BD2B37F3}" sibTransId="{6EEF7EE5-1D24-42B4-9431-B8626F710C6A}"/>
    <dgm:cxn modelId="{0C34BE62-9C5A-470A-90D2-EFC4BD4F5293}" srcId="{B5FF9637-4784-4680-980D-FDDE647E9385}" destId="{8A8C474D-7E42-422B-BD3B-4A4ED8577B68}" srcOrd="4" destOrd="0" parTransId="{11846F85-4A16-4510-A081-B2988F29D66F}" sibTransId="{20DA0F3E-44A6-4A5D-A05A-7BFF09438D0B}"/>
    <dgm:cxn modelId="{7ECD2270-90B6-42B2-A3FC-79E339A4D428}" srcId="{B5FF9637-4784-4680-980D-FDDE647E9385}" destId="{C7F01EE9-9DE3-4877-B491-6F3984363593}" srcOrd="6" destOrd="0" parTransId="{F647FEDA-8608-4CD9-A79F-5F7EFC2FBD9B}" sibTransId="{CC6AB872-6EB8-40D0-B8D9-137660977D7B}"/>
    <dgm:cxn modelId="{437AF050-7BAA-4C8D-8072-54AF572F7C44}" type="presOf" srcId="{EC0DDDFA-B444-41A1-B5A3-036B9F86155D}" destId="{3957BB6C-439E-417F-8D73-B8A25C7F3528}" srcOrd="0" destOrd="0" presId="urn:microsoft.com/office/officeart/2005/8/layout/chevron1"/>
    <dgm:cxn modelId="{781C1C72-F727-4048-A622-CFB4F016B326}" srcId="{B5FF9637-4784-4680-980D-FDDE647E9385}" destId="{345B4D0A-E11C-4942-A471-289BB1C0FCA9}" srcOrd="0" destOrd="0" parTransId="{C5276230-C4AB-4D19-A5A6-FD6BC4BFDC72}" sibTransId="{D5AF28CE-2D51-41AE-B37F-652B31E0B713}"/>
    <dgm:cxn modelId="{6CB2D952-71B0-4D43-9DEC-FD4623C7753C}" srcId="{B5FF9637-4784-4680-980D-FDDE647E9385}" destId="{31F8B26B-95DB-4B4C-8CF8-C0BB55A46DB1}" srcOrd="1" destOrd="0" parTransId="{3FFAC1BD-CFE8-4032-8FE0-958B543A3205}" sibTransId="{C03907F0-D927-4601-812F-F1A1C7042D6B}"/>
    <dgm:cxn modelId="{65F66075-F7D4-400F-9E84-B1227E746B58}" srcId="{B5FF9637-4784-4680-980D-FDDE647E9385}" destId="{6676C3FF-BFFA-425B-AD2E-159979BC3DFB}" srcOrd="7" destOrd="0" parTransId="{5FBA6F14-DB05-4597-9E2A-9B0713378E8D}" sibTransId="{5DB9C295-AF4B-45A4-A652-E52BCF8AD6D8}"/>
    <dgm:cxn modelId="{F40B9356-F76B-4E17-828B-E45A787A2178}" type="presOf" srcId="{909FA26E-E46E-49A9-9D82-E388CAC96CDE}" destId="{D723D01B-8188-4329-AEEA-B0558B002A20}" srcOrd="0" destOrd="0" presId="urn:microsoft.com/office/officeart/2005/8/layout/chevron1"/>
    <dgm:cxn modelId="{9F3D8C87-C5EE-4F18-883E-38DEDCF74539}" type="presOf" srcId="{345B4D0A-E11C-4942-A471-289BB1C0FCA9}" destId="{AC4EC7FD-40B9-4D81-93E4-8424A4F58998}" srcOrd="0" destOrd="0" presId="urn:microsoft.com/office/officeart/2005/8/layout/chevron1"/>
    <dgm:cxn modelId="{8A318A9B-6881-47E9-80EE-2C6626A4D77D}" type="presOf" srcId="{A7595643-BF4D-4B89-9A7B-96ED0F914151}" destId="{E88F59D7-5BAF-4688-8431-7FD962C53F00}" srcOrd="0" destOrd="0" presId="urn:microsoft.com/office/officeart/2005/8/layout/chevron1"/>
    <dgm:cxn modelId="{D79387AF-E87B-44EB-802B-C5F3B6E33989}" type="presOf" srcId="{8A8C474D-7E42-422B-BD3B-4A4ED8577B68}" destId="{012778B6-38B2-41E0-9AF4-82D5D37719EF}" srcOrd="0" destOrd="0" presId="urn:microsoft.com/office/officeart/2005/8/layout/chevron1"/>
    <dgm:cxn modelId="{41F2A5C3-2E60-4D12-BDD8-C4BBBE0C3A49}" type="presOf" srcId="{31F8B26B-95DB-4B4C-8CF8-C0BB55A46DB1}" destId="{F23085AD-CAE2-40A7-A91C-EFCBBFAA39B2}" srcOrd="0" destOrd="0" presId="urn:microsoft.com/office/officeart/2005/8/layout/chevron1"/>
    <dgm:cxn modelId="{0A2A7FC7-D6CE-4DA9-9ADA-9EDDAFF34CDE}" type="presOf" srcId="{C3A03551-B7FB-406B-8E73-E0153F17C89A}" destId="{736DA517-8DA3-4668-BBC4-A0E9352EFB04}" srcOrd="0" destOrd="0" presId="urn:microsoft.com/office/officeart/2005/8/layout/chevron1"/>
    <dgm:cxn modelId="{0E7A28CA-FD0A-42E5-8385-B14327A31E5A}" srcId="{B5FF9637-4784-4680-980D-FDDE647E9385}" destId="{DB38CCC3-1B76-4413-9046-034A1A417929}" srcOrd="3" destOrd="0" parTransId="{C9592A28-5C33-4CB1-925A-743C8904D60A}" sibTransId="{621D60FC-2EF3-4285-9D1A-252ACE3DB491}"/>
    <dgm:cxn modelId="{BE512DD8-FEC0-4831-8C13-36FC2311585B}" type="presOf" srcId="{506DC32D-D762-4BB3-B499-6B51C3BEDE56}" destId="{5B561D34-F8A2-442D-8722-F922DB49BE68}" srcOrd="0" destOrd="0" presId="urn:microsoft.com/office/officeart/2005/8/layout/chevron1"/>
    <dgm:cxn modelId="{CC8951D8-883D-4597-A173-FC856A326602}" type="presOf" srcId="{6676C3FF-BFFA-425B-AD2E-159979BC3DFB}" destId="{0BC1A59B-6E10-4983-BAAF-4C6E227CC4AF}" srcOrd="0" destOrd="0" presId="urn:microsoft.com/office/officeart/2005/8/layout/chevron1"/>
    <dgm:cxn modelId="{B815FFEB-CE6C-4624-898E-B1623AC6A66C}" srcId="{B5FF9637-4784-4680-980D-FDDE647E9385}" destId="{A7595643-BF4D-4B89-9A7B-96ED0F914151}" srcOrd="8" destOrd="0" parTransId="{05435E79-EA3A-49B1-BBE6-A22A4785AC27}" sibTransId="{F8ADF31E-05BA-4BF9-AD24-339D8E321DF2}"/>
    <dgm:cxn modelId="{656D5BFD-29F2-4434-A887-426C1906E837}" srcId="{B5FF9637-4784-4680-980D-FDDE647E9385}" destId="{909FA26E-E46E-49A9-9D82-E388CAC96CDE}" srcOrd="5" destOrd="0" parTransId="{9095DFB2-C335-47C2-9156-626113541D7E}" sibTransId="{A3E101FA-D475-4D89-8807-81A6A50EB1F2}"/>
    <dgm:cxn modelId="{86BFD790-CD87-499E-844A-141534FECEF6}" type="presParOf" srcId="{8BF0AE38-D8A1-4D58-9183-A1587BCFE1F3}" destId="{AC4EC7FD-40B9-4D81-93E4-8424A4F58998}" srcOrd="0" destOrd="0" presId="urn:microsoft.com/office/officeart/2005/8/layout/chevron1"/>
    <dgm:cxn modelId="{ACF7846A-4868-4615-A00C-981695BDF8CE}" type="presParOf" srcId="{8BF0AE38-D8A1-4D58-9183-A1587BCFE1F3}" destId="{A56398D5-AB24-4BED-B3A7-0DC840390BDD}" srcOrd="1" destOrd="0" presId="urn:microsoft.com/office/officeart/2005/8/layout/chevron1"/>
    <dgm:cxn modelId="{1F627959-12F2-4B54-AF7A-269EEB1CCA4D}" type="presParOf" srcId="{8BF0AE38-D8A1-4D58-9183-A1587BCFE1F3}" destId="{F23085AD-CAE2-40A7-A91C-EFCBBFAA39B2}" srcOrd="2" destOrd="0" presId="urn:microsoft.com/office/officeart/2005/8/layout/chevron1"/>
    <dgm:cxn modelId="{43CAA64F-EFDF-41FF-8AD5-D84DA42B1787}" type="presParOf" srcId="{8BF0AE38-D8A1-4D58-9183-A1587BCFE1F3}" destId="{58EC0CED-6829-4EB2-B95D-F8D2C14AC7E4}" srcOrd="3" destOrd="0" presId="urn:microsoft.com/office/officeart/2005/8/layout/chevron1"/>
    <dgm:cxn modelId="{7F8131CC-852F-44F1-A796-3D465D28DF68}" type="presParOf" srcId="{8BF0AE38-D8A1-4D58-9183-A1587BCFE1F3}" destId="{5B561D34-F8A2-442D-8722-F922DB49BE68}" srcOrd="4" destOrd="0" presId="urn:microsoft.com/office/officeart/2005/8/layout/chevron1"/>
    <dgm:cxn modelId="{1366CFD8-F485-4C10-BEA6-5E61F25C43C9}" type="presParOf" srcId="{8BF0AE38-D8A1-4D58-9183-A1587BCFE1F3}" destId="{4C3CF6F6-90F1-4FA5-BA1D-A7184FECB5A6}" srcOrd="5" destOrd="0" presId="urn:microsoft.com/office/officeart/2005/8/layout/chevron1"/>
    <dgm:cxn modelId="{40CCD374-C4FD-432D-9AD1-842D0C0D672B}" type="presParOf" srcId="{8BF0AE38-D8A1-4D58-9183-A1587BCFE1F3}" destId="{18BA5A20-255E-49D8-A893-BF067F72F98A}" srcOrd="6" destOrd="0" presId="urn:microsoft.com/office/officeart/2005/8/layout/chevron1"/>
    <dgm:cxn modelId="{7623212E-2B4D-4346-99F2-CC2CC5AA815A}" type="presParOf" srcId="{8BF0AE38-D8A1-4D58-9183-A1587BCFE1F3}" destId="{99BC10F1-CBB0-4D62-B860-C6926DE4764B}" srcOrd="7" destOrd="0" presId="urn:microsoft.com/office/officeart/2005/8/layout/chevron1"/>
    <dgm:cxn modelId="{C5EE7021-5630-4363-8CA3-E0837E0995D2}" type="presParOf" srcId="{8BF0AE38-D8A1-4D58-9183-A1587BCFE1F3}" destId="{012778B6-38B2-41E0-9AF4-82D5D37719EF}" srcOrd="8" destOrd="0" presId="urn:microsoft.com/office/officeart/2005/8/layout/chevron1"/>
    <dgm:cxn modelId="{0E31655E-C0B0-4C64-8B2B-A5A5700BD53C}" type="presParOf" srcId="{8BF0AE38-D8A1-4D58-9183-A1587BCFE1F3}" destId="{66AB3529-1C74-4B10-888A-3465B98A970D}" srcOrd="9" destOrd="0" presId="urn:microsoft.com/office/officeart/2005/8/layout/chevron1"/>
    <dgm:cxn modelId="{E3D02AF8-9C90-4059-9FA7-4FF1307551CC}" type="presParOf" srcId="{8BF0AE38-D8A1-4D58-9183-A1587BCFE1F3}" destId="{D723D01B-8188-4329-AEEA-B0558B002A20}" srcOrd="10" destOrd="0" presId="urn:microsoft.com/office/officeart/2005/8/layout/chevron1"/>
    <dgm:cxn modelId="{9A67FA03-442D-47A9-926B-90193D76D0EE}" type="presParOf" srcId="{8BF0AE38-D8A1-4D58-9183-A1587BCFE1F3}" destId="{C1749A98-0C2A-40F7-AFB0-099AEE45FEBC}" srcOrd="11" destOrd="0" presId="urn:microsoft.com/office/officeart/2005/8/layout/chevron1"/>
    <dgm:cxn modelId="{3B67ED7B-FDC7-436D-B722-B7D2395C914F}" type="presParOf" srcId="{8BF0AE38-D8A1-4D58-9183-A1587BCFE1F3}" destId="{0331625E-1A30-41B8-87EF-1EE38384CA35}" srcOrd="12" destOrd="0" presId="urn:microsoft.com/office/officeart/2005/8/layout/chevron1"/>
    <dgm:cxn modelId="{9C8D63E0-0A21-4E65-B7D9-67DD8BCA254A}" type="presParOf" srcId="{8BF0AE38-D8A1-4D58-9183-A1587BCFE1F3}" destId="{448AFCA0-72BF-4605-84C9-B6C6E3A97CFF}" srcOrd="13" destOrd="0" presId="urn:microsoft.com/office/officeart/2005/8/layout/chevron1"/>
    <dgm:cxn modelId="{C451D44E-AD9B-40F7-8D28-5EF99954AC10}" type="presParOf" srcId="{8BF0AE38-D8A1-4D58-9183-A1587BCFE1F3}" destId="{0BC1A59B-6E10-4983-BAAF-4C6E227CC4AF}" srcOrd="14" destOrd="0" presId="urn:microsoft.com/office/officeart/2005/8/layout/chevron1"/>
    <dgm:cxn modelId="{79275ADF-4898-411C-A7E4-6F1279E723EA}" type="presParOf" srcId="{8BF0AE38-D8A1-4D58-9183-A1587BCFE1F3}" destId="{87BFB7A3-A569-47A1-8882-A62E10266D7B}" srcOrd="15" destOrd="0" presId="urn:microsoft.com/office/officeart/2005/8/layout/chevron1"/>
    <dgm:cxn modelId="{A6A04F20-1BF3-4F0C-8D89-FCD78E95C458}" type="presParOf" srcId="{8BF0AE38-D8A1-4D58-9183-A1587BCFE1F3}" destId="{E88F59D7-5BAF-4688-8431-7FD962C53F00}" srcOrd="16" destOrd="0" presId="urn:microsoft.com/office/officeart/2005/8/layout/chevron1"/>
    <dgm:cxn modelId="{57EC3587-E1EF-484B-83B5-D062FA2788E9}" type="presParOf" srcId="{8BF0AE38-D8A1-4D58-9183-A1587BCFE1F3}" destId="{4392DC46-67C4-487F-BFFA-9910D19F02A6}" srcOrd="17" destOrd="0" presId="urn:microsoft.com/office/officeart/2005/8/layout/chevron1"/>
    <dgm:cxn modelId="{4E94F6EF-F969-41CB-B5C6-762C431D2F35}" type="presParOf" srcId="{8BF0AE38-D8A1-4D58-9183-A1587BCFE1F3}" destId="{3957BB6C-439E-417F-8D73-B8A25C7F3528}" srcOrd="18" destOrd="0" presId="urn:microsoft.com/office/officeart/2005/8/layout/chevron1"/>
    <dgm:cxn modelId="{966197F1-1BBF-4AF9-91BD-DD3B7383C4EF}" type="presParOf" srcId="{8BF0AE38-D8A1-4D58-9183-A1587BCFE1F3}" destId="{324D165B-2F09-49EA-98C6-8F3C76C56239}" srcOrd="19" destOrd="0" presId="urn:microsoft.com/office/officeart/2005/8/layout/chevron1"/>
    <dgm:cxn modelId="{9DD846A3-F68D-4D6B-8F62-094B50A38D7B}" type="presParOf" srcId="{8BF0AE38-D8A1-4D58-9183-A1587BCFE1F3}" destId="{736DA517-8DA3-4668-BBC4-A0E9352EFB04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EC7FD-40B9-4D81-93E4-8424A4F58998}">
      <dsp:nvSpPr>
        <dsp:cNvPr id="0" name=""/>
        <dsp:cNvSpPr/>
      </dsp:nvSpPr>
      <dsp:spPr>
        <a:xfrm>
          <a:off x="1396" y="637460"/>
          <a:ext cx="1144063" cy="457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2008</a:t>
          </a:r>
        </a:p>
      </dsp:txBody>
      <dsp:txXfrm>
        <a:off x="230209" y="637460"/>
        <a:ext cx="686438" cy="457625"/>
      </dsp:txXfrm>
    </dsp:sp>
    <dsp:sp modelId="{F23085AD-CAE2-40A7-A91C-EFCBBFAA39B2}">
      <dsp:nvSpPr>
        <dsp:cNvPr id="0" name=""/>
        <dsp:cNvSpPr/>
      </dsp:nvSpPr>
      <dsp:spPr>
        <a:xfrm>
          <a:off x="1031053" y="637460"/>
          <a:ext cx="1144063" cy="457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2009</a:t>
          </a:r>
        </a:p>
      </dsp:txBody>
      <dsp:txXfrm>
        <a:off x="1259866" y="637460"/>
        <a:ext cx="686438" cy="457625"/>
      </dsp:txXfrm>
    </dsp:sp>
    <dsp:sp modelId="{5B561D34-F8A2-442D-8722-F922DB49BE68}">
      <dsp:nvSpPr>
        <dsp:cNvPr id="0" name=""/>
        <dsp:cNvSpPr/>
      </dsp:nvSpPr>
      <dsp:spPr>
        <a:xfrm>
          <a:off x="2060710" y="637460"/>
          <a:ext cx="1144063" cy="457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2011</a:t>
          </a:r>
        </a:p>
      </dsp:txBody>
      <dsp:txXfrm>
        <a:off x="2289523" y="637460"/>
        <a:ext cx="686438" cy="457625"/>
      </dsp:txXfrm>
    </dsp:sp>
    <dsp:sp modelId="{18BA5A20-255E-49D8-A893-BF067F72F98A}">
      <dsp:nvSpPr>
        <dsp:cNvPr id="0" name=""/>
        <dsp:cNvSpPr/>
      </dsp:nvSpPr>
      <dsp:spPr>
        <a:xfrm>
          <a:off x="3090367" y="637460"/>
          <a:ext cx="1144063" cy="457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2013</a:t>
          </a:r>
        </a:p>
      </dsp:txBody>
      <dsp:txXfrm>
        <a:off x="3319180" y="637460"/>
        <a:ext cx="686438" cy="457625"/>
      </dsp:txXfrm>
    </dsp:sp>
    <dsp:sp modelId="{012778B6-38B2-41E0-9AF4-82D5D37719EF}">
      <dsp:nvSpPr>
        <dsp:cNvPr id="0" name=""/>
        <dsp:cNvSpPr/>
      </dsp:nvSpPr>
      <dsp:spPr>
        <a:xfrm>
          <a:off x="4120024" y="637460"/>
          <a:ext cx="1144063" cy="457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2014</a:t>
          </a:r>
        </a:p>
      </dsp:txBody>
      <dsp:txXfrm>
        <a:off x="4348837" y="637460"/>
        <a:ext cx="686438" cy="457625"/>
      </dsp:txXfrm>
    </dsp:sp>
    <dsp:sp modelId="{D723D01B-8188-4329-AEEA-B0558B002A20}">
      <dsp:nvSpPr>
        <dsp:cNvPr id="0" name=""/>
        <dsp:cNvSpPr/>
      </dsp:nvSpPr>
      <dsp:spPr>
        <a:xfrm>
          <a:off x="5149681" y="637460"/>
          <a:ext cx="1144063" cy="457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2015</a:t>
          </a:r>
        </a:p>
      </dsp:txBody>
      <dsp:txXfrm>
        <a:off x="5378494" y="637460"/>
        <a:ext cx="686438" cy="457625"/>
      </dsp:txXfrm>
    </dsp:sp>
    <dsp:sp modelId="{0331625E-1A30-41B8-87EF-1EE38384CA35}">
      <dsp:nvSpPr>
        <dsp:cNvPr id="0" name=""/>
        <dsp:cNvSpPr/>
      </dsp:nvSpPr>
      <dsp:spPr>
        <a:xfrm>
          <a:off x="6179338" y="637460"/>
          <a:ext cx="1144063" cy="457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2016</a:t>
          </a:r>
        </a:p>
      </dsp:txBody>
      <dsp:txXfrm>
        <a:off x="6408151" y="637460"/>
        <a:ext cx="686438" cy="457625"/>
      </dsp:txXfrm>
    </dsp:sp>
    <dsp:sp modelId="{0BC1A59B-6E10-4983-BAAF-4C6E227CC4AF}">
      <dsp:nvSpPr>
        <dsp:cNvPr id="0" name=""/>
        <dsp:cNvSpPr/>
      </dsp:nvSpPr>
      <dsp:spPr>
        <a:xfrm>
          <a:off x="7208995" y="637460"/>
          <a:ext cx="1144063" cy="457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2017</a:t>
          </a:r>
        </a:p>
      </dsp:txBody>
      <dsp:txXfrm>
        <a:off x="7437808" y="637460"/>
        <a:ext cx="686438" cy="457625"/>
      </dsp:txXfrm>
    </dsp:sp>
    <dsp:sp modelId="{E88F59D7-5BAF-4688-8431-7FD962C53F00}">
      <dsp:nvSpPr>
        <dsp:cNvPr id="0" name=""/>
        <dsp:cNvSpPr/>
      </dsp:nvSpPr>
      <dsp:spPr>
        <a:xfrm>
          <a:off x="8238652" y="637460"/>
          <a:ext cx="1144063" cy="457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2018</a:t>
          </a:r>
        </a:p>
      </dsp:txBody>
      <dsp:txXfrm>
        <a:off x="8467465" y="637460"/>
        <a:ext cx="686438" cy="457625"/>
      </dsp:txXfrm>
    </dsp:sp>
    <dsp:sp modelId="{3957BB6C-439E-417F-8D73-B8A25C7F3528}">
      <dsp:nvSpPr>
        <dsp:cNvPr id="0" name=""/>
        <dsp:cNvSpPr/>
      </dsp:nvSpPr>
      <dsp:spPr>
        <a:xfrm>
          <a:off x="9268309" y="637460"/>
          <a:ext cx="1144063" cy="457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2019</a:t>
          </a:r>
        </a:p>
      </dsp:txBody>
      <dsp:txXfrm>
        <a:off x="9497122" y="637460"/>
        <a:ext cx="686438" cy="457625"/>
      </dsp:txXfrm>
    </dsp:sp>
    <dsp:sp modelId="{736DA517-8DA3-4668-BBC4-A0E9352EFB04}">
      <dsp:nvSpPr>
        <dsp:cNvPr id="0" name=""/>
        <dsp:cNvSpPr/>
      </dsp:nvSpPr>
      <dsp:spPr>
        <a:xfrm>
          <a:off x="10297966" y="637460"/>
          <a:ext cx="1144063" cy="457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2021</a:t>
          </a:r>
        </a:p>
      </dsp:txBody>
      <dsp:txXfrm>
        <a:off x="10526779" y="637460"/>
        <a:ext cx="686438" cy="457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356EC0-2F6B-42E0-B750-F5B38C685EBF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E74D41-542D-46A0-9F56-A4314262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3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74D41-542D-46A0-9F56-A43142629C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3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/>
              <a:t>Because methane has a relatively short atmospheric lifetime (~12 years on average, compared to hundreds of years or more for carbon dioxide) </a:t>
            </a:r>
            <a:r>
              <a:rPr lang="en-US" sz="1100" b="1"/>
              <a:t>methane concentrations respond relatively quickly to reduction efforts. </a:t>
            </a:r>
          </a:p>
          <a:p>
            <a:r>
              <a:rPr lang="en-US" sz="1100"/>
              <a:t>Methane is a potent greenhouse gas: </a:t>
            </a:r>
            <a:r>
              <a:rPr lang="en-US" sz="1100" b="1"/>
              <a:t>28 to 36 times more powerful than carbon dioxide</a:t>
            </a:r>
            <a:r>
              <a:rPr lang="en-US" sz="1100"/>
              <a:t> when measured over a 100 year time scale.</a:t>
            </a:r>
          </a:p>
          <a:p>
            <a:r>
              <a:rPr lang="en-US" sz="1100"/>
              <a:t>Since the industrial revolution, </a:t>
            </a:r>
            <a:r>
              <a:rPr lang="en-US" sz="1100" b="1"/>
              <a:t>methane has contributed more than one-third of the warming we have observed today</a:t>
            </a:r>
            <a:r>
              <a:rPr lang="en-US" sz="1100"/>
              <a:t>. </a:t>
            </a:r>
          </a:p>
          <a:p>
            <a:r>
              <a:rPr lang="en-US" sz="1100"/>
              <a:t>By reducing emissions of methane now, we can rapidly bend the global warming curve in the coming decades.</a:t>
            </a:r>
          </a:p>
          <a:p>
            <a:r>
              <a:rPr lang="en-US" sz="1100"/>
              <a:t>Human activities cause about 60% of global methane emissions.</a:t>
            </a:r>
          </a:p>
          <a:p>
            <a:r>
              <a:rPr lang="en-US" sz="1100"/>
              <a:t>Methane reductions have been successfully demonstrated in oil &amp; gas, coal mining, municipal solid waste landfills, agriculture/manure management, and wastewater sectors across the globe, with economic, air quality, health, and safety benefits.</a:t>
            </a:r>
          </a:p>
          <a:p>
            <a:pPr defTabSz="949478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95469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74D41-542D-46A0-9F56-A43142629C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1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74D41-542D-46A0-9F56-A43142629C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74D41-542D-46A0-9F56-A43142629C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8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twitter.com/globalmethane?lang=en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linkedin.com/company/global-methane-initiative-gmi-/" TargetMode="External"/><Relationship Id="rId12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6" Type="http://schemas.openxmlformats.org/officeDocument/2006/relationships/hyperlink" Target="https://www.globalmethane.org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3.svg"/><Relationship Id="rId15" Type="http://schemas.openxmlformats.org/officeDocument/2006/relationships/image" Target="../media/image18.svg"/><Relationship Id="rId10" Type="http://schemas.openxmlformats.org/officeDocument/2006/relationships/hyperlink" Target="https://www.facebook.com/pg/globalmethane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4.svg"/><Relationship Id="rId1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5" Type="http://schemas.openxmlformats.org/officeDocument/2006/relationships/image" Target="../media/image20.sv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5" Type="http://schemas.openxmlformats.org/officeDocument/2006/relationships/image" Target="../media/image20.sv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5" Type="http://schemas.openxmlformats.org/officeDocument/2006/relationships/image" Target="../media/image20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twitter.com/globalmethane?lang=en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linkedin.com/company/global-methane-initiative-gmi-/" TargetMode="External"/><Relationship Id="rId12" Type="http://schemas.openxmlformats.org/officeDocument/2006/relationships/image" Target="../media/image22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Relationship Id="rId6" Type="http://schemas.openxmlformats.org/officeDocument/2006/relationships/hyperlink" Target="https://www.globalmethane.org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20.svg"/><Relationship Id="rId15" Type="http://schemas.openxmlformats.org/officeDocument/2006/relationships/image" Target="../media/image23.svg"/><Relationship Id="rId10" Type="http://schemas.openxmlformats.org/officeDocument/2006/relationships/hyperlink" Target="https://www.facebook.com/pg/globalmethane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1.svg"/><Relationship Id="rId14" Type="http://schemas.openxmlformats.org/officeDocument/2006/relationships/image" Target="../media/image1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0.xml"/><Relationship Id="rId4" Type="http://schemas.openxmlformats.org/officeDocument/2006/relationships/image" Target="../media/image2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1.xml"/><Relationship Id="rId4" Type="http://schemas.openxmlformats.org/officeDocument/2006/relationships/image" Target="../media/image2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2.xml"/><Relationship Id="rId4" Type="http://schemas.openxmlformats.org/officeDocument/2006/relationships/image" Target="../media/image2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6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g/globalmethane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12" Type="http://schemas.openxmlformats.org/officeDocument/2006/relationships/hyperlink" Target="https://twitter.com/globalmethane?lang=en" TargetMode="External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7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hyperlink" Target="https://www.linkedin.com/company/global-methane-initiative-gmi-/" TargetMode="External"/><Relationship Id="rId10" Type="http://schemas.openxmlformats.org/officeDocument/2006/relationships/image" Target="../media/image16.svg"/><Relationship Id="rId4" Type="http://schemas.openxmlformats.org/officeDocument/2006/relationships/hyperlink" Target="https://www.globalmethane.org/" TargetMode="External"/><Relationship Id="rId9" Type="http://schemas.openxmlformats.org/officeDocument/2006/relationships/image" Target="../media/image15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1C3C-0876-46FE-B146-C7409FE1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noFill/>
        </p:spPr>
        <p:txBody>
          <a:bodyPr vert="horz" lIns="914400" tIns="45720" rIns="914400" bIns="45720" rtlCol="0" anchor="ctr" anchorCtr="0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3EC6C-A85C-42D6-8F99-D52B0BE3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346" y="4508083"/>
            <a:ext cx="7222959" cy="177240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41B9-1137-4A90-A93B-193E68F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6" y="6462675"/>
            <a:ext cx="576312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B06-C167-4348-8773-CE74619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 descr="GMI logo">
            <a:extLst>
              <a:ext uri="{FF2B5EF4-FFF2-40B4-BE49-F238E27FC236}">
                <a16:creationId xmlns:a16="http://schemas.microsoft.com/office/drawing/2014/main" id="{AD1457A3-3F8D-431D-9090-196EA1F458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38" y="5064332"/>
            <a:ext cx="3298326" cy="1657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9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6">
              <a:alpha val="7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5411E6-EB50-4406-9F2A-35C7D22323EA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5E01D-6F78-4C8D-81F0-FB13103B912C}"/>
              </a:ext>
            </a:extLst>
          </p:cNvPr>
          <p:cNvSpPr/>
          <p:nvPr userDrawn="1"/>
        </p:nvSpPr>
        <p:spPr>
          <a:xfrm>
            <a:off x="0" y="1087655"/>
            <a:ext cx="12192000" cy="2547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47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2EF6-576A-4D46-9D63-065EC9B0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D8377-ED3B-4AAF-98A1-8851916E4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693" y="1825625"/>
            <a:ext cx="5755107" cy="435133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EF2B4-0994-46BB-B565-73B90E39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55104" cy="435133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1A4A6-B35D-437A-9CD9-4263D05C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79D111AC-658C-452A-97E4-581DB6F2DF0C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DEDE6-1A3A-450B-B70B-7A9170B3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70858-5C3A-4356-8E4A-E1D40637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8B07F-6D31-4957-89F0-0714D4C2B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70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2C9D-DC15-4B84-AE24-30782F18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2" y="365125"/>
            <a:ext cx="11658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7C071-C4D4-4BC8-B22B-AC4580A38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694" y="1681163"/>
            <a:ext cx="5732882" cy="823912"/>
          </a:xfrm>
        </p:spPr>
        <p:txBody>
          <a:bodyPr anchor="b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CFB1C-9F41-4096-8857-AB95769E3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4694" y="2505075"/>
            <a:ext cx="5732882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3D612-6FBD-4687-8AD2-1C659F4FA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51092" cy="823912"/>
          </a:xfrm>
        </p:spPr>
        <p:txBody>
          <a:bodyPr anchor="b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44F4D-A27F-4000-A6B2-B37C8C7C9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51091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766F6-A27A-425D-B7C0-AA07D8C04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FA6BBE4E-9B70-4894-BEC4-AF78A21FB364}" type="datetime1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DA349-5CB3-4DF7-96DA-CFBCC2BE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1D499A-72BF-4774-8F46-6CBBCB3C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4490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D8B230-1BFA-4CA8-8F74-4D7846FF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5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E1E27C81-D0CD-4328-B232-A78075B3C353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967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2C328F1C-C603-4899-87D6-BAE3E4BABA2F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1371600"/>
          </a:xfrm>
          <a:solidFill>
            <a:schemeClr val="accent1"/>
          </a:solidFill>
        </p:spPr>
        <p:txBody>
          <a:bodyPr vert="horz" lIns="731520" tIns="365760" rIns="457200" bIns="182880" rtlCol="0" anchor="ctr">
            <a:norm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1D120A-B803-4747-9647-E11DCA49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2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D9CAFF1D-0213-4004-9BA6-15BC512E1B79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886397"/>
          </a:xfrm>
          <a:solidFill>
            <a:schemeClr val="accent1"/>
          </a:solidFill>
        </p:spPr>
        <p:txBody>
          <a:bodyPr vert="horz" lIns="731520" tIns="365760" rIns="457200" bIns="182880" rtlCol="0" anchor="ctr">
            <a:sp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4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F4AB9709-0B13-4117-840E-A8BFD59E9F97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1371600"/>
          </a:xfrm>
          <a:solidFill>
            <a:schemeClr val="accent4"/>
          </a:solidFill>
        </p:spPr>
        <p:txBody>
          <a:bodyPr vert="horz" lIns="731520" tIns="365760" rIns="457200" bIns="182880" rtlCol="0" anchor="ctr">
            <a:norm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1D120A-B803-4747-9647-E11DCA49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1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8571826A-67FF-4880-9ADE-ABFC51DC2920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886397"/>
          </a:xfrm>
          <a:solidFill>
            <a:schemeClr val="accent4"/>
          </a:solidFill>
        </p:spPr>
        <p:txBody>
          <a:bodyPr vert="horz" lIns="731520" tIns="365760" rIns="457200" bIns="182880" rtlCol="0" anchor="ctr">
            <a:sp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357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0724E8AA-7B9D-40EF-9347-85DC98442D2D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1371600"/>
          </a:xfrm>
          <a:solidFill>
            <a:schemeClr val="accent5"/>
          </a:solidFill>
        </p:spPr>
        <p:txBody>
          <a:bodyPr vert="horz" lIns="731520" tIns="365760" rIns="457200" bIns="182880" rtlCol="0" anchor="ctr">
            <a:norm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1D120A-B803-4747-9647-E11DCA49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891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4171AEF3-D64C-48A8-9177-92C2B55C725E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886397"/>
          </a:xfrm>
          <a:solidFill>
            <a:schemeClr val="accent5"/>
          </a:solidFill>
        </p:spPr>
        <p:txBody>
          <a:bodyPr vert="horz" lIns="731520" tIns="365760" rIns="457200" bIns="182880" rtlCol="0" anchor="ctr">
            <a:sp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88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1C3C-0876-46FE-B146-C7409FE1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noFill/>
        </p:spPr>
        <p:txBody>
          <a:bodyPr vert="horz" lIns="914400" tIns="45720" rIns="914400" bIns="45720" rtlCol="0" anchor="ctr" anchorCtr="0">
            <a:normAutofit/>
          </a:bodyPr>
          <a:lstStyle>
            <a:lvl1pPr>
              <a:defRPr lang="en-US" sz="48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3EC6C-A85C-42D6-8F99-D52B0BE3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346" y="4508083"/>
            <a:ext cx="7222959" cy="177240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41B9-1137-4A90-A93B-193E68F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6" y="6462675"/>
            <a:ext cx="576312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B06-C167-4348-8773-CE74619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 descr="GMI logo">
            <a:extLst>
              <a:ext uri="{FF2B5EF4-FFF2-40B4-BE49-F238E27FC236}">
                <a16:creationId xmlns:a16="http://schemas.microsoft.com/office/drawing/2014/main" id="{AD1457A3-3F8D-431D-9090-196EA1F458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38" y="5064332"/>
            <a:ext cx="3298326" cy="1657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751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AF10DA8D-E6E4-483C-AF83-F27794E102AA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1371600"/>
          </a:xfrm>
          <a:solidFill>
            <a:schemeClr val="accent6"/>
          </a:solidFill>
        </p:spPr>
        <p:txBody>
          <a:bodyPr vert="horz" lIns="731520" tIns="365760" rIns="457200" bIns="182880" rtlCol="0" anchor="ctr">
            <a:norm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1D120A-B803-4747-9647-E11DCA49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550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6E50356A-8F96-4114-9602-DD1D379CEA8E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886397"/>
          </a:xfrm>
          <a:solidFill>
            <a:schemeClr val="accent6"/>
          </a:solidFill>
        </p:spPr>
        <p:txBody>
          <a:bodyPr vert="horz" lIns="731520" tIns="365760" rIns="457200" bIns="182880" rtlCol="0" anchor="ctr">
            <a:sp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220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6E7FC-1583-4638-B081-E41E8973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3F3F1420-1876-4F21-A37F-7F39869A533A}" type="datetime1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C7F08-EFB9-4210-9C4F-79D89017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DF863-FF8C-4D00-8756-5053944D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619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0DB32-58F4-4487-8696-D54E5009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13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D195B-82E9-4F4A-AA5D-F97BA90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264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D150-C613-4AF9-8608-43F93A86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701" y="987425"/>
            <a:ext cx="6993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4774-6FC2-47BB-82CB-E7F690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224462"/>
            <a:ext cx="4772025" cy="2644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55AF-5DF7-4FB2-A0D6-9FA6FF3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962A373E-7D28-4D9B-ADA6-9732546B6E64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3631-0915-42C1-9A14-9A5FF792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D389-CD57-4DC4-A5DD-98611F0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819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0DB32-58F4-4487-8696-D54E5009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5491" y="0"/>
            <a:ext cx="5013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D195B-82E9-4F4A-AA5D-F97BA90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491" y="457200"/>
            <a:ext cx="4772025" cy="264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D150-C613-4AF9-8608-43F93A86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425"/>
            <a:ext cx="6993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4774-6FC2-47BB-82CB-E7F690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491" y="3224462"/>
            <a:ext cx="4772025" cy="2644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55AF-5DF7-4FB2-A0D6-9FA6FF3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F0E4CA15-41B7-4BEB-B07F-BC4780D726C6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3631-0915-42C1-9A14-9A5FF792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D389-CD57-4DC4-A5DD-98611F0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44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0DB32-58F4-4487-8696-D54E5009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13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D195B-82E9-4F4A-AA5D-F97BA90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264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D150-C613-4AF9-8608-43F93A86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701" y="987425"/>
            <a:ext cx="6993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4774-6FC2-47BB-82CB-E7F690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224462"/>
            <a:ext cx="4772025" cy="2644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55AF-5DF7-4FB2-A0D6-9FA6FF3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B46C36BE-7D6C-4354-93FA-8AED1E507D0E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3631-0915-42C1-9A14-9A5FF792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D389-CD57-4DC4-A5DD-98611F0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301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0DB32-58F4-4487-8696-D54E5009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4"/>
          <a:stretch/>
        </p:blipFill>
        <p:spPr>
          <a:xfrm>
            <a:off x="7235491" y="0"/>
            <a:ext cx="5013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D195B-82E9-4F4A-AA5D-F97BA90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491" y="457200"/>
            <a:ext cx="4772025" cy="264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D150-C613-4AF9-8608-43F93A86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425"/>
            <a:ext cx="6993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4774-6FC2-47BB-82CB-E7F690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491" y="3224462"/>
            <a:ext cx="4772025" cy="2644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55AF-5DF7-4FB2-A0D6-9FA6FF3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8F986E93-F45B-4899-BEBC-D3FEECC1F420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3631-0915-42C1-9A14-9A5FF792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D389-CD57-4DC4-A5DD-98611F0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579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0057B7-FD53-481C-830F-EBCF4C372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DCF97-7BFE-40FF-9663-24D21935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772026" cy="1600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2069A-55F9-431B-820D-7550F0DFA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63182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ED85A-3EA1-4C2E-A4DF-FF04FC10C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189746"/>
            <a:ext cx="4772026" cy="36792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60F44-0D9D-49CB-A22F-CAD9C084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B806D1-D271-4635-8ED8-AA4610BA1D43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ACE8B-832E-4D48-8584-D3BC393B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2A0ED-1F1A-41EC-AF11-D9FA7A8E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653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73EC6C-A85C-42D6-8F99-D52B0BE3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2320" y="433137"/>
            <a:ext cx="7051002" cy="4805571"/>
          </a:xfrm>
          <a:solidFill>
            <a:schemeClr val="bg1"/>
          </a:solidFill>
        </p:spPr>
        <p:txBody>
          <a:bodyPr tIns="457200" bIns="457200" anchor="t" anchorCtr="0">
            <a:norm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41B9-1137-4A90-A93B-193E68F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6" y="6462675"/>
            <a:ext cx="576312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B06-C167-4348-8773-CE74619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 descr="GMI logo">
            <a:extLst>
              <a:ext uri="{FF2B5EF4-FFF2-40B4-BE49-F238E27FC236}">
                <a16:creationId xmlns:a16="http://schemas.microsoft.com/office/drawing/2014/main" id="{AD1457A3-3F8D-431D-9090-196EA1F458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38" y="5064332"/>
            <a:ext cx="3298326" cy="165710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A26B87-9376-45BA-95FC-F21FFE02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0200"/>
            <a:ext cx="4295276" cy="381016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52C33455-DB66-4A34-B863-608296C34492}"/>
              </a:ext>
            </a:extLst>
          </p:cNvPr>
          <p:cNvSpPr txBox="1"/>
          <p:nvPr userDrawn="1"/>
        </p:nvSpPr>
        <p:spPr>
          <a:xfrm>
            <a:off x="4376971" y="5691433"/>
            <a:ext cx="39575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+mj-lt"/>
              </a:rPr>
              <a:t>globalmethane.org</a:t>
            </a:r>
          </a:p>
        </p:txBody>
      </p:sp>
      <p:pic>
        <p:nvPicPr>
          <p:cNvPr id="10" name="Graphic 9">
            <a:hlinkClick r:id="rId7"/>
            <a:extLst>
              <a:ext uri="{FF2B5EF4-FFF2-40B4-BE49-F238E27FC236}">
                <a16:creationId xmlns:a16="http://schemas.microsoft.com/office/drawing/2014/main" id="{22F3B8DF-9125-4CCD-AC0D-DA08E3103C3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05172" y="5664361"/>
            <a:ext cx="438150" cy="438150"/>
          </a:xfrm>
          <a:prstGeom prst="rect">
            <a:avLst/>
          </a:prstGeom>
        </p:spPr>
      </p:pic>
      <p:pic>
        <p:nvPicPr>
          <p:cNvPr id="12" name="Graphic 11">
            <a:hlinkClick r:id="rId10"/>
            <a:extLst>
              <a:ext uri="{FF2B5EF4-FFF2-40B4-BE49-F238E27FC236}">
                <a16:creationId xmlns:a16="http://schemas.microsoft.com/office/drawing/2014/main" id="{55849D7C-9423-4D1B-9C93-05B0354691E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6107" y="5550061"/>
            <a:ext cx="295275" cy="552450"/>
          </a:xfrm>
          <a:prstGeom prst="rect">
            <a:avLst/>
          </a:prstGeom>
        </p:spPr>
      </p:pic>
      <p:pic>
        <p:nvPicPr>
          <p:cNvPr id="14" name="Graphic 13">
            <a:hlinkClick r:id="rId13"/>
            <a:extLst>
              <a:ext uri="{FF2B5EF4-FFF2-40B4-BE49-F238E27FC236}">
                <a16:creationId xmlns:a16="http://schemas.microsoft.com/office/drawing/2014/main" id="{CA75799D-13C4-4CC8-B36E-BAA6366DB6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59440" y="5731036"/>
            <a:ext cx="447675" cy="3714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F0DFBB-C9C4-4277-97D2-BDB1A78EC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63720" y="433137"/>
            <a:ext cx="228600" cy="4805571"/>
          </a:xfrm>
          <a:prstGeom prst="rect">
            <a:avLst/>
          </a:prstGeom>
          <a:gradFill flip="none" rotWithShape="1">
            <a:gsLst>
              <a:gs pos="0">
                <a:srgbClr val="073C56"/>
              </a:gs>
              <a:gs pos="50000">
                <a:srgbClr val="005C9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664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9287" y="1675683"/>
            <a:ext cx="9653427" cy="707886"/>
          </a:xfrm>
        </p:spPr>
        <p:txBody>
          <a:bodyPr anchor="ctr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12509B-0223-421C-8EE5-1FFF158DF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1451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9B6F69AC-DC67-4F38-88B1-7CA5B7B4FE20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BBA2C8-DD47-4F55-AD74-8583FC4A3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21043" y="6145139"/>
            <a:ext cx="4949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CE038D-B614-45CD-AD86-CD8581F1F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3850" y="6145139"/>
            <a:ext cx="1118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D210369A-B4EA-4248-B8C6-02D0630FE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1C3C-0876-46FE-B146-C7409FE1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noFill/>
        </p:spPr>
        <p:txBody>
          <a:bodyPr vert="horz" lIns="914400" tIns="45720" rIns="914400" bIns="45720" rtlCol="0" anchor="ctr" anchorCtr="0">
            <a:normAutofit/>
          </a:bodyPr>
          <a:lstStyle>
            <a:lvl1pPr>
              <a:defRPr lang="en-US" sz="4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3EC6C-A85C-42D6-8F99-D52B0BE3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346" y="4508083"/>
            <a:ext cx="7222959" cy="177240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41B9-1137-4A90-A93B-193E68F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6" y="6462675"/>
            <a:ext cx="576312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B06-C167-4348-8773-CE74619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 descr="GMI logo">
            <a:extLst>
              <a:ext uri="{FF2B5EF4-FFF2-40B4-BE49-F238E27FC236}">
                <a16:creationId xmlns:a16="http://schemas.microsoft.com/office/drawing/2014/main" id="{AD1457A3-3F8D-431D-9090-196EA1F458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38" y="5064332"/>
            <a:ext cx="3298326" cy="1657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99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1C3C-0876-46FE-B146-C7409FE1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noFill/>
        </p:spPr>
        <p:txBody>
          <a:bodyPr vert="horz" lIns="914400" tIns="45720" rIns="914400" bIns="45720" rtlCol="0" anchor="ctr" anchorCtr="0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3EC6C-A85C-42D6-8F99-D52B0BE3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346" y="4508083"/>
            <a:ext cx="7222959" cy="177240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41B9-1137-4A90-A93B-193E68F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6" y="6462675"/>
            <a:ext cx="576312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B06-C167-4348-8773-CE74619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 descr="GMI logo">
            <a:extLst>
              <a:ext uri="{FF2B5EF4-FFF2-40B4-BE49-F238E27FC236}">
                <a16:creationId xmlns:a16="http://schemas.microsoft.com/office/drawing/2014/main" id="{AD1457A3-3F8D-431D-9090-196EA1F458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38" y="5064332"/>
            <a:ext cx="3298326" cy="1657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050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1C3C-0876-46FE-B146-C7409FE1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noFill/>
        </p:spPr>
        <p:txBody>
          <a:bodyPr vert="horz" lIns="914400" tIns="45720" rIns="914400" bIns="45720" rtlCol="0" anchor="ctr" anchorCtr="0">
            <a:normAutofit/>
          </a:bodyPr>
          <a:lstStyle>
            <a:lvl1pPr>
              <a:defRPr lang="en-US" sz="48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3EC6C-A85C-42D6-8F99-D52B0BE3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346" y="4508083"/>
            <a:ext cx="7222959" cy="177240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41B9-1137-4A90-A93B-193E68F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6" y="6462675"/>
            <a:ext cx="576312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B06-C167-4348-8773-CE74619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 descr="GMI logo">
            <a:extLst>
              <a:ext uri="{FF2B5EF4-FFF2-40B4-BE49-F238E27FC236}">
                <a16:creationId xmlns:a16="http://schemas.microsoft.com/office/drawing/2014/main" id="{AD1457A3-3F8D-431D-9090-196EA1F458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38" y="5064332"/>
            <a:ext cx="3298326" cy="1657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780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1C3C-0876-46FE-B146-C7409FE1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noFill/>
        </p:spPr>
        <p:txBody>
          <a:bodyPr vert="horz" lIns="914400" tIns="45720" rIns="914400" bIns="45720" rtlCol="0" anchor="ctr" anchorCtr="0">
            <a:normAutofit/>
          </a:bodyPr>
          <a:lstStyle>
            <a:lvl1pPr>
              <a:defRPr lang="en-US" sz="4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3EC6C-A85C-42D6-8F99-D52B0BE3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346" y="4508083"/>
            <a:ext cx="7222959" cy="177240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41B9-1137-4A90-A93B-193E68F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6" y="6462675"/>
            <a:ext cx="576312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B06-C167-4348-8773-CE74619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 descr="GMI logo">
            <a:extLst>
              <a:ext uri="{FF2B5EF4-FFF2-40B4-BE49-F238E27FC236}">
                <a16:creationId xmlns:a16="http://schemas.microsoft.com/office/drawing/2014/main" id="{AD1457A3-3F8D-431D-9090-196EA1F458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38" y="5064332"/>
            <a:ext cx="3298326" cy="1657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567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15BD-EE73-48DC-8CC5-5A20E860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792D2-72B4-43DE-B5B3-FDCDF3B55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7490E-D762-4263-AEF7-F38DC781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 lIns="457200"/>
          <a:lstStyle/>
          <a:p>
            <a:fld id="{D990B406-56F3-4D88-9BD0-A1E1FA90106C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362F1-A3FA-46FB-AD9C-7E7A34C1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06719-C44D-420D-A0D8-BA6E1D06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1A3B9A-48FA-46E1-8C33-223399D06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126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1">
              <a:alpha val="5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4642" y="6462676"/>
            <a:ext cx="24985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8FC0EA-D7D2-4C3D-ADC3-FAA2BCA42761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985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730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tx1">
              <a:alpha val="5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93478D-707C-43FB-868D-1542C044502F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836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1">
              <a:alpha val="70000"/>
            </a:schemeClr>
          </a:solidFill>
          <a:ln>
            <a:noFill/>
          </a:ln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A9CD68-9C18-421A-937D-2984C4E2B13A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6EC40-597C-4766-8A65-F6649A1E4AFA}"/>
              </a:ext>
            </a:extLst>
          </p:cNvPr>
          <p:cNvSpPr/>
          <p:nvPr userDrawn="1"/>
        </p:nvSpPr>
        <p:spPr>
          <a:xfrm>
            <a:off x="0" y="1087655"/>
            <a:ext cx="12192000" cy="254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629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4">
              <a:alpha val="70000"/>
            </a:schemeClr>
          </a:solidFill>
          <a:ln>
            <a:noFill/>
          </a:ln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2FBDD4-96C0-4E30-A3D4-9CA7013B96BD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5E01D-6F78-4C8D-81F0-FB13103B912C}"/>
              </a:ext>
            </a:extLst>
          </p:cNvPr>
          <p:cNvSpPr/>
          <p:nvPr userDrawn="1"/>
        </p:nvSpPr>
        <p:spPr>
          <a:xfrm>
            <a:off x="0" y="1087655"/>
            <a:ext cx="12192000" cy="2547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272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5">
              <a:alpha val="70000"/>
            </a:schemeClr>
          </a:solidFill>
          <a:ln>
            <a:noFill/>
          </a:ln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D71273-FE46-4E37-A522-28634FF77FBF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5E01D-6F78-4C8D-81F0-FB13103B912C}"/>
              </a:ext>
            </a:extLst>
          </p:cNvPr>
          <p:cNvSpPr/>
          <p:nvPr userDrawn="1"/>
        </p:nvSpPr>
        <p:spPr>
          <a:xfrm>
            <a:off x="0" y="1087655"/>
            <a:ext cx="12192000" cy="25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57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6">
              <a:alpha val="70000"/>
            </a:schemeClr>
          </a:solidFill>
          <a:ln>
            <a:noFill/>
          </a:ln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182EB3-CFDF-46DD-95EA-DE61F80BF8DA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5E01D-6F78-4C8D-81F0-FB13103B912C}"/>
              </a:ext>
            </a:extLst>
          </p:cNvPr>
          <p:cNvSpPr/>
          <p:nvPr userDrawn="1"/>
        </p:nvSpPr>
        <p:spPr>
          <a:xfrm>
            <a:off x="0" y="1087655"/>
            <a:ext cx="12192000" cy="2547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90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15BD-EE73-48DC-8CC5-5A20E860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792D2-72B4-43DE-B5B3-FDCDF3B55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4572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7490E-D762-4263-AEF7-F38DC781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 lIns="457200"/>
          <a:lstStyle/>
          <a:p>
            <a:fld id="{50E521AF-E018-4520-916A-700D5FC0B2B4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362F1-A3FA-46FB-AD9C-7E7A34C1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06719-C44D-420D-A0D8-BA6E1D06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1A3B9A-48FA-46E1-8C33-223399D06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259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2EF6-576A-4D46-9D63-065EC9B0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D8377-ED3B-4AAF-98A1-8851916E4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693" y="1825625"/>
            <a:ext cx="5755107" cy="435133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EF2B4-0994-46BB-B565-73B90E39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55104" cy="435133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1A4A6-B35D-437A-9CD9-4263D05C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CB069144-F4C6-42CA-A736-1651B6D0631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DEDE6-1A3A-450B-B70B-7A9170B3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70858-5C3A-4356-8E4A-E1D40637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8B07F-6D31-4957-89F0-0714D4C2B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4931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2C9D-DC15-4B84-AE24-30782F18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2" y="365125"/>
            <a:ext cx="11658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7C071-C4D4-4BC8-B22B-AC4580A38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694" y="1681163"/>
            <a:ext cx="5732882" cy="823912"/>
          </a:xfrm>
        </p:spPr>
        <p:txBody>
          <a:bodyPr anchor="b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CFB1C-9F41-4096-8857-AB95769E3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4694" y="2505075"/>
            <a:ext cx="5732882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3D612-6FBD-4687-8AD2-1C659F4FA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51092" cy="823912"/>
          </a:xfrm>
        </p:spPr>
        <p:txBody>
          <a:bodyPr anchor="b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44F4D-A27F-4000-A6B2-B37C8C7C9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51091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766F6-A27A-425D-B7C0-AA07D8C04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670019DD-35ED-4914-8EDD-B4B915AE810E}" type="datetime1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DA349-5CB3-4DF7-96DA-CFBCC2BE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1D499A-72BF-4774-8F46-6CBBCB3C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4490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D8B230-1BFA-4CA8-8F74-4D7846FF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2491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64493869-7B57-4E40-98AF-C44ACC5B1E73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23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A1814112-86C4-493E-BB3C-E58B4A3159FC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1371600"/>
          </a:xfrm>
          <a:solidFill>
            <a:schemeClr val="accent1"/>
          </a:solidFill>
        </p:spPr>
        <p:txBody>
          <a:bodyPr vert="horz" lIns="731520" tIns="365760" rIns="457200" bIns="182880" rtlCol="0" anchor="ctr">
            <a:norm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1D120A-B803-4747-9647-E11DCA49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594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3B28301F-7A6C-4665-A1D4-BF5212BB8EB7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886397"/>
          </a:xfrm>
          <a:solidFill>
            <a:schemeClr val="accent1"/>
          </a:solidFill>
        </p:spPr>
        <p:txBody>
          <a:bodyPr vert="horz" lIns="731520" tIns="365760" rIns="457200" bIns="182880" rtlCol="0" anchor="ctr">
            <a:sp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042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99CD08A7-8F54-474F-94D8-94FE647C9DF4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1371600"/>
          </a:xfrm>
          <a:solidFill>
            <a:schemeClr val="accent4"/>
          </a:solidFill>
        </p:spPr>
        <p:txBody>
          <a:bodyPr vert="horz" lIns="731520" tIns="365760" rIns="457200" bIns="182880" rtlCol="0" anchor="ctr">
            <a:norm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1D120A-B803-4747-9647-E11DCA49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772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E337AE1E-F1D0-48A4-8FA0-F6163A9ACE24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886397"/>
          </a:xfrm>
          <a:solidFill>
            <a:schemeClr val="accent4"/>
          </a:solidFill>
        </p:spPr>
        <p:txBody>
          <a:bodyPr vert="horz" lIns="731520" tIns="365760" rIns="457200" bIns="182880" rtlCol="0" anchor="ctr">
            <a:sp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662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6C8A8EF1-6450-4535-BEE9-D375335CA433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1371600"/>
          </a:xfrm>
          <a:solidFill>
            <a:schemeClr val="accent5"/>
          </a:solidFill>
        </p:spPr>
        <p:txBody>
          <a:bodyPr vert="horz" lIns="731520" tIns="365760" rIns="457200" bIns="182880" rtlCol="0" anchor="ctr">
            <a:norm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1D120A-B803-4747-9647-E11DCA49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584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63DF49C6-3A43-4488-8F19-A55D05E181ED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886397"/>
          </a:xfrm>
          <a:solidFill>
            <a:schemeClr val="accent5"/>
          </a:solidFill>
        </p:spPr>
        <p:txBody>
          <a:bodyPr vert="horz" lIns="731520" tIns="365760" rIns="457200" bIns="182880" rtlCol="0" anchor="ctr">
            <a:sp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497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3478C82F-7D32-4C3A-9774-118F5FB2B47E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1371600"/>
          </a:xfrm>
          <a:solidFill>
            <a:schemeClr val="accent6"/>
          </a:solidFill>
        </p:spPr>
        <p:txBody>
          <a:bodyPr vert="horz" lIns="731520" tIns="365760" rIns="457200" bIns="182880" rtlCol="0" anchor="ctr">
            <a:norm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1D120A-B803-4747-9647-E11DCA49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65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1">
              <a:alpha val="5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4642" y="6462676"/>
            <a:ext cx="24985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C8D855-5AA1-439C-9A17-E83AAEA355B0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985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540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810AC182-0EAA-4197-9E44-D793BB577BE9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886397"/>
          </a:xfrm>
          <a:solidFill>
            <a:schemeClr val="accent6"/>
          </a:solidFill>
        </p:spPr>
        <p:txBody>
          <a:bodyPr vert="horz" lIns="731520" tIns="365760" rIns="457200" bIns="182880" rtlCol="0" anchor="ctr">
            <a:sp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461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6E7FC-1583-4638-B081-E41E8973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56620A82-9BAC-46D6-B9FB-102D98018133}" type="datetime1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C7F08-EFB9-4210-9C4F-79D89017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DF863-FF8C-4D00-8756-5053944D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884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0DB32-58F4-4487-8696-D54E5009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13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D195B-82E9-4F4A-AA5D-F97BA90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264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D150-C613-4AF9-8608-43F93A86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701" y="987425"/>
            <a:ext cx="6993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4774-6FC2-47BB-82CB-E7F690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224462"/>
            <a:ext cx="4772025" cy="2644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55AF-5DF7-4FB2-A0D6-9FA6FF3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A3DA4B1B-F174-4C60-BADB-386880EB3DA4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3631-0915-42C1-9A14-9A5FF792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D389-CD57-4DC4-A5DD-98611F0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0768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0DB32-58F4-4487-8696-D54E5009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5491" y="0"/>
            <a:ext cx="5013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D195B-82E9-4F4A-AA5D-F97BA90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491" y="457200"/>
            <a:ext cx="4772025" cy="264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D150-C613-4AF9-8608-43F93A86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425"/>
            <a:ext cx="6993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4774-6FC2-47BB-82CB-E7F690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491" y="3224462"/>
            <a:ext cx="4772025" cy="2644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55AF-5DF7-4FB2-A0D6-9FA6FF3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F042ABDD-6193-4A04-A22B-6213F30F6BCD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3631-0915-42C1-9A14-9A5FF792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D389-CD57-4DC4-A5DD-98611F0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397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0DB32-58F4-4487-8696-D54E5009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13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D195B-82E9-4F4A-AA5D-F97BA90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264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D150-C613-4AF9-8608-43F93A86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701" y="987425"/>
            <a:ext cx="6993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4774-6FC2-47BB-82CB-E7F690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224462"/>
            <a:ext cx="4772025" cy="2644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55AF-5DF7-4FB2-A0D6-9FA6FF3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DE417273-B212-497B-B1FC-F8E74B0BA985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3631-0915-42C1-9A14-9A5FF792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D389-CD57-4DC4-A5DD-98611F0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649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0DB32-58F4-4487-8696-D54E5009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4"/>
          <a:stretch/>
        </p:blipFill>
        <p:spPr>
          <a:xfrm>
            <a:off x="7235491" y="0"/>
            <a:ext cx="5013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D195B-82E9-4F4A-AA5D-F97BA90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491" y="457200"/>
            <a:ext cx="4772025" cy="264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D150-C613-4AF9-8608-43F93A86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425"/>
            <a:ext cx="6993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4774-6FC2-47BB-82CB-E7F690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491" y="3224462"/>
            <a:ext cx="4772025" cy="2644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55AF-5DF7-4FB2-A0D6-9FA6FF3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57653447-E578-40B4-B733-BCB6E8B7DA8A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3631-0915-42C1-9A14-9A5FF792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D389-CD57-4DC4-A5DD-98611F0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117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0057B7-FD53-481C-830F-EBCF4C372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DCF97-7BFE-40FF-9663-24D21935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772026" cy="1600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2069A-55F9-431B-820D-7550F0DFA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63182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ED85A-3EA1-4C2E-A4DF-FF04FC10C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189746"/>
            <a:ext cx="4772026" cy="36792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60F44-0D9D-49CB-A22F-CAD9C084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F558B-5D98-4583-BCD7-D375324C08A2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ACE8B-832E-4D48-8584-D3BC393B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2A0ED-1F1A-41EC-AF11-D9FA7A8E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227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73EC6C-A85C-42D6-8F99-D52B0BE3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2320" y="433137"/>
            <a:ext cx="7051002" cy="4805571"/>
          </a:xfrm>
          <a:solidFill>
            <a:schemeClr val="bg1"/>
          </a:solidFill>
        </p:spPr>
        <p:txBody>
          <a:bodyPr tIns="457200" bIns="457200" anchor="t" anchorCtr="0">
            <a:norm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41B9-1137-4A90-A93B-193E68F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6" y="6462675"/>
            <a:ext cx="576312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B06-C167-4348-8773-CE74619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 descr="GMI logo">
            <a:extLst>
              <a:ext uri="{FF2B5EF4-FFF2-40B4-BE49-F238E27FC236}">
                <a16:creationId xmlns:a16="http://schemas.microsoft.com/office/drawing/2014/main" id="{AD1457A3-3F8D-431D-9090-196EA1F458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38" y="5064332"/>
            <a:ext cx="3298326" cy="165710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A26B87-9376-45BA-95FC-F21FFE02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0200"/>
            <a:ext cx="4295276" cy="381016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52C33455-DB66-4A34-B863-608296C34492}"/>
              </a:ext>
            </a:extLst>
          </p:cNvPr>
          <p:cNvSpPr txBox="1"/>
          <p:nvPr userDrawn="1"/>
        </p:nvSpPr>
        <p:spPr>
          <a:xfrm>
            <a:off x="4376971" y="5691433"/>
            <a:ext cx="39575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+mj-lt"/>
              </a:rPr>
              <a:t>globalmethane.org</a:t>
            </a:r>
          </a:p>
        </p:txBody>
      </p:sp>
      <p:pic>
        <p:nvPicPr>
          <p:cNvPr id="10" name="Graphic 9">
            <a:hlinkClick r:id="rId7"/>
            <a:extLst>
              <a:ext uri="{FF2B5EF4-FFF2-40B4-BE49-F238E27FC236}">
                <a16:creationId xmlns:a16="http://schemas.microsoft.com/office/drawing/2014/main" id="{22F3B8DF-9125-4CCD-AC0D-DA08E3103C3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05172" y="5664361"/>
            <a:ext cx="438150" cy="438150"/>
          </a:xfrm>
          <a:prstGeom prst="rect">
            <a:avLst/>
          </a:prstGeom>
        </p:spPr>
      </p:pic>
      <p:pic>
        <p:nvPicPr>
          <p:cNvPr id="12" name="Graphic 11">
            <a:hlinkClick r:id="rId10"/>
            <a:extLst>
              <a:ext uri="{FF2B5EF4-FFF2-40B4-BE49-F238E27FC236}">
                <a16:creationId xmlns:a16="http://schemas.microsoft.com/office/drawing/2014/main" id="{55849D7C-9423-4D1B-9C93-05B0354691E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6107" y="5550061"/>
            <a:ext cx="295275" cy="552450"/>
          </a:xfrm>
          <a:prstGeom prst="rect">
            <a:avLst/>
          </a:prstGeom>
        </p:spPr>
      </p:pic>
      <p:pic>
        <p:nvPicPr>
          <p:cNvPr id="14" name="Graphic 13">
            <a:hlinkClick r:id="rId13"/>
            <a:extLst>
              <a:ext uri="{FF2B5EF4-FFF2-40B4-BE49-F238E27FC236}">
                <a16:creationId xmlns:a16="http://schemas.microsoft.com/office/drawing/2014/main" id="{CA75799D-13C4-4CC8-B36E-BAA6366DB6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59440" y="5731036"/>
            <a:ext cx="447675" cy="3714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F0DFBB-C9C4-4277-97D2-BDB1A78EC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63720" y="433137"/>
            <a:ext cx="228600" cy="4805571"/>
          </a:xfrm>
          <a:prstGeom prst="rect">
            <a:avLst/>
          </a:prstGeom>
          <a:gradFill flip="none" rotWithShape="1">
            <a:gsLst>
              <a:gs pos="0">
                <a:srgbClr val="073C56"/>
              </a:gs>
              <a:gs pos="50000">
                <a:srgbClr val="005C9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792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F6C04F-F5A9-438A-A9D5-0D3A46BEE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1C3C-0876-46FE-B146-C7409FE1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noFill/>
        </p:spPr>
        <p:txBody>
          <a:bodyPr vert="horz" lIns="914400" tIns="45720" rIns="914400" bIns="45720" rtlCol="0" anchor="ctr" anchorCtr="0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3EC6C-A85C-42D6-8F99-D52B0BE3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346" y="4508083"/>
            <a:ext cx="7222959" cy="177240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41B9-1137-4A90-A93B-193E68F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6" y="6462675"/>
            <a:ext cx="576312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B06-C167-4348-8773-CE74619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GMI logo">
            <a:extLst>
              <a:ext uri="{FF2B5EF4-FFF2-40B4-BE49-F238E27FC236}">
                <a16:creationId xmlns:a16="http://schemas.microsoft.com/office/drawing/2014/main" id="{6854DE52-3D80-3DC1-4407-D9ADA03D3E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7" y="4996957"/>
            <a:ext cx="3062367" cy="1763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10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tx1">
              <a:alpha val="5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B4003-64F4-4CB8-B7AF-E50A379FF41A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8248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1C3C-0876-46FE-B146-C7409FE1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noFill/>
        </p:spPr>
        <p:txBody>
          <a:bodyPr vert="horz" lIns="914400" tIns="45720" rIns="914400" bIns="45720" rtlCol="0" anchor="ctr" anchorCtr="0">
            <a:normAutofit/>
          </a:bodyPr>
          <a:lstStyle>
            <a:lvl1pPr>
              <a:defRPr lang="en-US" sz="48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3EC6C-A85C-42D6-8F99-D52B0BE3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346" y="4508083"/>
            <a:ext cx="7222959" cy="177240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41B9-1137-4A90-A93B-193E68F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6" y="6462675"/>
            <a:ext cx="576312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B06-C167-4348-8773-CE74619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GMI logo">
            <a:extLst>
              <a:ext uri="{FF2B5EF4-FFF2-40B4-BE49-F238E27FC236}">
                <a16:creationId xmlns:a16="http://schemas.microsoft.com/office/drawing/2014/main" id="{BCB11EB2-42F6-67AB-B5B4-14F7CA3C6C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7" y="4996957"/>
            <a:ext cx="3062367" cy="1763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7813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1C3C-0876-46FE-B146-C7409FE1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noFill/>
        </p:spPr>
        <p:txBody>
          <a:bodyPr vert="horz" lIns="914400" tIns="45720" rIns="914400" bIns="45720" rtlCol="0" anchor="ctr" anchorCtr="0">
            <a:normAutofit/>
          </a:bodyPr>
          <a:lstStyle>
            <a:lvl1pPr>
              <a:defRPr lang="en-US" sz="4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3EC6C-A85C-42D6-8F99-D52B0BE3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346" y="4508083"/>
            <a:ext cx="7222959" cy="177240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41B9-1137-4A90-A93B-193E68F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6" y="6462675"/>
            <a:ext cx="576312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B06-C167-4348-8773-CE74619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GMI logo">
            <a:extLst>
              <a:ext uri="{FF2B5EF4-FFF2-40B4-BE49-F238E27FC236}">
                <a16:creationId xmlns:a16="http://schemas.microsoft.com/office/drawing/2014/main" id="{A8702C21-19B2-14F2-859B-75B5DEAFF4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7" y="4996957"/>
            <a:ext cx="3062367" cy="1763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44303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15BD-EE73-48DC-8CC5-5A20E860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792D2-72B4-43DE-B5B3-FDCDF3B5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2123658"/>
          </a:xfrm>
        </p:spPr>
        <p:txBody>
          <a:bodyPr lIns="457200"/>
          <a:lstStyle>
            <a:lvl1pPr>
              <a:spcBef>
                <a:spcPts val="1800"/>
              </a:spcBef>
              <a:defRPr sz="20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7490E-D762-4263-AEF7-F38DC781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 lIns="457200"/>
          <a:lstStyle/>
          <a:p>
            <a:fld id="{50E521AF-E018-4520-916A-700D5FC0B2B4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362F1-A3FA-46FB-AD9C-7E7A34C1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06719-C44D-420D-A0D8-BA6E1D06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1A3B9A-48FA-46E1-8C33-223399D06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5142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1">
              <a:alpha val="5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4642" y="6462676"/>
            <a:ext cx="24985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C8D855-5AA1-439C-9A17-E83AAEA355B0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985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3408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tx1">
              <a:alpha val="5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B4003-64F4-4CB8-B7AF-E50A379FF41A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4399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1">
              <a:alpha val="7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F58013-F012-40F2-9E6E-B70523B48DC6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6EC40-597C-4766-8A65-F6649A1E4AFA}"/>
              </a:ext>
            </a:extLst>
          </p:cNvPr>
          <p:cNvSpPr/>
          <p:nvPr userDrawn="1"/>
        </p:nvSpPr>
        <p:spPr>
          <a:xfrm>
            <a:off x="0" y="1087655"/>
            <a:ext cx="12192000" cy="25478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847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4">
              <a:alpha val="7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C9438B-D200-45D5-A649-C1E5FC1478E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5E01D-6F78-4C8D-81F0-FB13103B912C}"/>
              </a:ext>
            </a:extLst>
          </p:cNvPr>
          <p:cNvSpPr/>
          <p:nvPr userDrawn="1"/>
        </p:nvSpPr>
        <p:spPr>
          <a:xfrm>
            <a:off x="0" y="1087655"/>
            <a:ext cx="12192000" cy="25478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606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5">
              <a:alpha val="7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9D034-9D91-4035-A05F-EFB3F9B46363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5E01D-6F78-4C8D-81F0-FB13103B912C}"/>
              </a:ext>
            </a:extLst>
          </p:cNvPr>
          <p:cNvSpPr/>
          <p:nvPr userDrawn="1"/>
        </p:nvSpPr>
        <p:spPr>
          <a:xfrm>
            <a:off x="0" y="1087655"/>
            <a:ext cx="12192000" cy="25478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9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6">
              <a:alpha val="7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5411E6-EB50-4406-9F2A-35C7D22323EA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5E01D-6F78-4C8D-81F0-FB13103B912C}"/>
              </a:ext>
            </a:extLst>
          </p:cNvPr>
          <p:cNvSpPr/>
          <p:nvPr userDrawn="1"/>
        </p:nvSpPr>
        <p:spPr>
          <a:xfrm>
            <a:off x="0" y="1087655"/>
            <a:ext cx="12192000" cy="2547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2288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2EF6-576A-4D46-9D63-065EC9B0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D8377-ED3B-4AAF-98A1-8851916E4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693" y="1825625"/>
            <a:ext cx="5755107" cy="435133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EF2B4-0994-46BB-B565-73B90E39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55104" cy="435133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1A4A6-B35D-437A-9CD9-4263D05C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79D111AC-658C-452A-97E4-581DB6F2DF0C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DEDE6-1A3A-450B-B70B-7A9170B3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70858-5C3A-4356-8E4A-E1D40637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8B07F-6D31-4957-89F0-0714D4C2B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12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1">
              <a:alpha val="7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F58013-F012-40F2-9E6E-B70523B48DC6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6EC40-597C-4766-8A65-F6649A1E4AFA}"/>
              </a:ext>
            </a:extLst>
          </p:cNvPr>
          <p:cNvSpPr/>
          <p:nvPr userDrawn="1"/>
        </p:nvSpPr>
        <p:spPr>
          <a:xfrm>
            <a:off x="0" y="1087655"/>
            <a:ext cx="12192000" cy="25478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523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2C9D-DC15-4B84-AE24-30782F18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2" y="365125"/>
            <a:ext cx="11658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7C071-C4D4-4BC8-B22B-AC4580A38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694" y="1681163"/>
            <a:ext cx="5732882" cy="823912"/>
          </a:xfrm>
        </p:spPr>
        <p:txBody>
          <a:bodyPr anchor="b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CFB1C-9F41-4096-8857-AB95769E3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4694" y="2505075"/>
            <a:ext cx="5732882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3D612-6FBD-4687-8AD2-1C659F4FA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51092" cy="823912"/>
          </a:xfrm>
        </p:spPr>
        <p:txBody>
          <a:bodyPr anchor="b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44F4D-A27F-4000-A6B2-B37C8C7C9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51091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766F6-A27A-425D-B7C0-AA07D8C04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FA6BBE4E-9B70-4894-BEC4-AF78A21FB364}" type="datetime1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DA349-5CB3-4DF7-96DA-CFBCC2BE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1D499A-72BF-4774-8F46-6CBBCB3C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4490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D8B230-1BFA-4CA8-8F74-4D7846FF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6188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E1E27C81-D0CD-4328-B232-A78075B3C353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7794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2C328F1C-C603-4899-87D6-BAE3E4BABA2F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1371600"/>
          </a:xfrm>
          <a:solidFill>
            <a:schemeClr val="accent1"/>
          </a:solidFill>
        </p:spPr>
        <p:txBody>
          <a:bodyPr vert="horz" lIns="731520" tIns="365760" rIns="457200" bIns="182880" rtlCol="0" anchor="ctr">
            <a:norm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1D120A-B803-4747-9647-E11DCA49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2021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D9CAFF1D-0213-4004-9BA6-15BC512E1B79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886397"/>
          </a:xfrm>
          <a:solidFill>
            <a:schemeClr val="accent1"/>
          </a:solidFill>
        </p:spPr>
        <p:txBody>
          <a:bodyPr vert="horz" lIns="731520" tIns="365760" rIns="457200" bIns="182880" rtlCol="0" anchor="ctr">
            <a:sp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354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F4AB9709-0B13-4117-840E-A8BFD59E9F97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50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1371600"/>
          </a:xfrm>
          <a:solidFill>
            <a:schemeClr val="accent4"/>
          </a:solidFill>
        </p:spPr>
        <p:txBody>
          <a:bodyPr vert="horz" lIns="731520" tIns="365760" rIns="457200" bIns="182880" rtlCol="0" anchor="ctr">
            <a:norm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1D120A-B803-4747-9647-E11DCA49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134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8571826A-67FF-4880-9ADE-ABFC51DC2920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886397"/>
          </a:xfrm>
          <a:solidFill>
            <a:schemeClr val="accent4"/>
          </a:solidFill>
        </p:spPr>
        <p:txBody>
          <a:bodyPr vert="horz" lIns="731520" tIns="365760" rIns="457200" bIns="182880" rtlCol="0" anchor="ctr">
            <a:sp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8517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0724E8AA-7B9D-40EF-9347-85DC98442D2D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1371600"/>
          </a:xfrm>
          <a:solidFill>
            <a:schemeClr val="accent5"/>
          </a:solidFill>
        </p:spPr>
        <p:txBody>
          <a:bodyPr vert="horz" lIns="731520" tIns="365760" rIns="457200" bIns="182880" rtlCol="0" anchor="ctr">
            <a:norm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1D120A-B803-4747-9647-E11DCA49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900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4171AEF3-D64C-48A8-9177-92C2B55C725E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886397"/>
          </a:xfrm>
          <a:solidFill>
            <a:schemeClr val="accent5"/>
          </a:solidFill>
        </p:spPr>
        <p:txBody>
          <a:bodyPr vert="horz" lIns="731520" tIns="365760" rIns="457200" bIns="182880" rtlCol="0" anchor="ctr">
            <a:sp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8565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AF10DA8D-E6E4-483C-AF83-F27794E102AA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1371600"/>
          </a:xfrm>
          <a:solidFill>
            <a:schemeClr val="accent6"/>
          </a:solidFill>
        </p:spPr>
        <p:txBody>
          <a:bodyPr vert="horz" lIns="731520" tIns="365760" rIns="457200" bIns="182880" rtlCol="0" anchor="ctr">
            <a:norm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1D120A-B803-4747-9647-E11DCA49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0741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14B94-AA53-437F-81E4-DB06203F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6E50356A-8F96-4114-9602-DD1D379CEA8E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009-B765-4B33-A83F-2AD95AA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AB2-AA3A-4335-9227-BD76E9C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D729D-6B8B-4E65-BA49-829EAD0C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46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384E4-C991-4FEB-BEF8-549CE47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952" cy="886397"/>
          </a:xfrm>
          <a:solidFill>
            <a:schemeClr val="accent6"/>
          </a:solidFill>
        </p:spPr>
        <p:txBody>
          <a:bodyPr vert="horz" lIns="731520" tIns="365760" rIns="457200" bIns="182880" rtlCol="0" anchor="ctr">
            <a:sp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86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4">
              <a:alpha val="7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C9438B-D200-45D5-A649-C1E5FC1478E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5E01D-6F78-4C8D-81F0-FB13103B912C}"/>
              </a:ext>
            </a:extLst>
          </p:cNvPr>
          <p:cNvSpPr/>
          <p:nvPr userDrawn="1"/>
        </p:nvSpPr>
        <p:spPr>
          <a:xfrm>
            <a:off x="0" y="1087655"/>
            <a:ext cx="12192000" cy="25478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3456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6E7FC-1583-4638-B081-E41E8973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3F3F1420-1876-4F21-A37F-7F39869A533A}" type="datetime1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C7F08-EFB9-4210-9C4F-79D89017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DF863-FF8C-4D00-8756-5053944D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9110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0DB32-58F4-4487-8696-D54E5009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13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D195B-82E9-4F4A-AA5D-F97BA90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264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D150-C613-4AF9-8608-43F93A86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701" y="987425"/>
            <a:ext cx="6993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4774-6FC2-47BB-82CB-E7F690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224462"/>
            <a:ext cx="4772025" cy="2644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55AF-5DF7-4FB2-A0D6-9FA6FF3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962A373E-7D28-4D9B-ADA6-9732546B6E64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3631-0915-42C1-9A14-9A5FF792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D389-CD57-4DC4-A5DD-98611F0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8071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0DB32-58F4-4487-8696-D54E5009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5491" y="0"/>
            <a:ext cx="5013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D195B-82E9-4F4A-AA5D-F97BA90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491" y="457200"/>
            <a:ext cx="4772025" cy="264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D150-C613-4AF9-8608-43F93A86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425"/>
            <a:ext cx="6993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4774-6FC2-47BB-82CB-E7F690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491" y="3224462"/>
            <a:ext cx="4772025" cy="2644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55AF-5DF7-4FB2-A0D6-9FA6FF3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F0E4CA15-41B7-4BEB-B07F-BC4780D726C6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3631-0915-42C1-9A14-9A5FF792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D389-CD57-4DC4-A5DD-98611F0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0868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0DB32-58F4-4487-8696-D54E5009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13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D195B-82E9-4F4A-AA5D-F97BA90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264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D150-C613-4AF9-8608-43F93A86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701" y="987425"/>
            <a:ext cx="6993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4774-6FC2-47BB-82CB-E7F690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224462"/>
            <a:ext cx="4772025" cy="2644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55AF-5DF7-4FB2-A0D6-9FA6FF3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B46C36BE-7D6C-4354-93FA-8AED1E507D0E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3631-0915-42C1-9A14-9A5FF792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D389-CD57-4DC4-A5DD-98611F0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601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0DB32-58F4-4487-8696-D54E5009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4"/>
          <a:stretch/>
        </p:blipFill>
        <p:spPr>
          <a:xfrm>
            <a:off x="7235491" y="0"/>
            <a:ext cx="5013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D195B-82E9-4F4A-AA5D-F97BA90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491" y="457200"/>
            <a:ext cx="4772025" cy="26445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D150-C613-4AF9-8608-43F93A86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425"/>
            <a:ext cx="6993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4774-6FC2-47BB-82CB-E7F690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491" y="3224462"/>
            <a:ext cx="4772025" cy="2644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55AF-5DF7-4FB2-A0D6-9FA6FF3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/>
          <a:p>
            <a:fld id="{8F986E93-F45B-4899-BEBC-D3FEECC1F420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3631-0915-42C1-9A14-9A5FF792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CD389-CD57-4DC4-A5DD-98611F0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/>
          <a:p>
            <a:fld id="{6E7EEC89-94D1-4498-BA3F-CF8629C382D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1885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0057B7-FD53-481C-830F-EBCF4C372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DCF97-7BFE-40FF-9663-24D21935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772026" cy="1600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2069A-55F9-431B-820D-7550F0DFA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63182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ED85A-3EA1-4C2E-A4DF-FF04FC10C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189746"/>
            <a:ext cx="4772026" cy="36792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60F44-0D9D-49CB-A22F-CAD9C084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267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B806D1-D271-4635-8ED8-AA4610BA1D43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ACE8B-832E-4D48-8584-D3BC393B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2A0ED-1F1A-41EC-AF11-D9FA7A8E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8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319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73EC6C-A85C-42D6-8F99-D52B0BE3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2320" y="433137"/>
            <a:ext cx="7051002" cy="4805571"/>
          </a:xfrm>
          <a:solidFill>
            <a:schemeClr val="bg1"/>
          </a:solidFill>
        </p:spPr>
        <p:txBody>
          <a:bodyPr tIns="457200" bIns="457200" anchor="t" anchorCtr="0">
            <a:norm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41B9-1137-4A90-A93B-193E68F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346" y="6462675"/>
            <a:ext cx="576312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BB06-C167-4348-8773-CE74619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26B87-9376-45BA-95FC-F21FFE02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0200"/>
            <a:ext cx="4295276" cy="381016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52C33455-DB66-4A34-B863-608296C34492}"/>
              </a:ext>
            </a:extLst>
          </p:cNvPr>
          <p:cNvSpPr txBox="1"/>
          <p:nvPr userDrawn="1"/>
        </p:nvSpPr>
        <p:spPr>
          <a:xfrm>
            <a:off x="4376971" y="5691433"/>
            <a:ext cx="39575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+mj-lt"/>
              </a:rPr>
              <a:t>globalmethane.org</a:t>
            </a:r>
          </a:p>
        </p:txBody>
      </p:sp>
      <p:pic>
        <p:nvPicPr>
          <p:cNvPr id="10" name="Graphic 9">
            <a:hlinkClick r:id="rId5"/>
            <a:extLst>
              <a:ext uri="{FF2B5EF4-FFF2-40B4-BE49-F238E27FC236}">
                <a16:creationId xmlns:a16="http://schemas.microsoft.com/office/drawing/2014/main" id="{22F3B8DF-9125-4CCD-AC0D-DA08E3103C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5172" y="5664361"/>
            <a:ext cx="438150" cy="438150"/>
          </a:xfrm>
          <a:prstGeom prst="rect">
            <a:avLst/>
          </a:prstGeom>
        </p:spPr>
      </p:pic>
      <p:pic>
        <p:nvPicPr>
          <p:cNvPr id="12" name="Graphic 11">
            <a:hlinkClick r:id="rId8"/>
            <a:extLst>
              <a:ext uri="{FF2B5EF4-FFF2-40B4-BE49-F238E27FC236}">
                <a16:creationId xmlns:a16="http://schemas.microsoft.com/office/drawing/2014/main" id="{55849D7C-9423-4D1B-9C93-05B0354691E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66107" y="5550061"/>
            <a:ext cx="295275" cy="5524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F0DFBB-C9C4-4277-97D2-BDB1A78EC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63720" y="433137"/>
            <a:ext cx="228600" cy="4805571"/>
          </a:xfrm>
          <a:prstGeom prst="rect">
            <a:avLst/>
          </a:prstGeom>
          <a:gradFill flip="none" rotWithShape="1">
            <a:gsLst>
              <a:gs pos="0">
                <a:srgbClr val="073C56"/>
              </a:gs>
              <a:gs pos="50000">
                <a:srgbClr val="005C9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MI logo">
            <a:extLst>
              <a:ext uri="{FF2B5EF4-FFF2-40B4-BE49-F238E27FC236}">
                <a16:creationId xmlns:a16="http://schemas.microsoft.com/office/drawing/2014/main" id="{455CC93E-F6FA-7E4E-5EC1-AFE7148D503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7" y="4996957"/>
            <a:ext cx="3062367" cy="1763468"/>
          </a:xfrm>
          <a:prstGeom prst="rect">
            <a:avLst/>
          </a:prstGeom>
        </p:spPr>
      </p:pic>
      <p:pic>
        <p:nvPicPr>
          <p:cNvPr id="1026" name="Picture 2">
            <a:hlinkClick r:id="rId12"/>
            <a:extLst>
              <a:ext uri="{FF2B5EF4-FFF2-40B4-BE49-F238E27FC236}">
                <a16:creationId xmlns:a16="http://schemas.microsoft.com/office/drawing/2014/main" id="{F7AF53C6-BD52-9FD1-381E-5F173860CB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69" y="5608497"/>
            <a:ext cx="538339" cy="5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382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9287" y="1675683"/>
            <a:ext cx="9653427" cy="707886"/>
          </a:xfrm>
        </p:spPr>
        <p:txBody>
          <a:bodyPr anchor="ctr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12509B-0223-421C-8EE5-1FFF158DF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1451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9B6F69AC-DC67-4F38-88B1-7CA5B7B4FE20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BBA2C8-DD47-4F55-AD74-8583FC4A3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21043" y="6145139"/>
            <a:ext cx="4949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CE038D-B614-45CD-AD86-CD8581F1F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3850" y="6145139"/>
            <a:ext cx="1118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D210369A-B4EA-4248-B8C6-02D0630FE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0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ED97-659F-49F8-82BF-B16D549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2435"/>
            <a:ext cx="12192000" cy="2852737"/>
          </a:xfrm>
          <a:solidFill>
            <a:schemeClr val="accent5">
              <a:alpha val="70000"/>
            </a:schemeClr>
          </a:solidFill>
        </p:spPr>
        <p:txBody>
          <a:bodyPr lIns="914400" rIns="914400"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3DDD-850F-4006-9CBC-FF9FB3C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1658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E99C-583B-46F8-A135-972E8A7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6462676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9D034-9D91-4035-A05F-EFB3F9B46363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DCE4-45B6-4474-ABB2-6B295CF0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67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15AE-9094-4FEE-BDDB-3CE17DF6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941"/>
            <a:ext cx="2476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5E01D-6F78-4C8D-81F0-FB13103B912C}"/>
              </a:ext>
            </a:extLst>
          </p:cNvPr>
          <p:cNvSpPr/>
          <p:nvPr userDrawn="1"/>
        </p:nvSpPr>
        <p:spPr>
          <a:xfrm>
            <a:off x="0" y="1087655"/>
            <a:ext cx="12192000" cy="25478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65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ags" Target="../tags/tag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tags" Target="../tags/tag59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9F591-1507-413E-A5C6-46DA6A5A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3" y="365125"/>
            <a:ext cx="11662611" cy="1325563"/>
          </a:xfrm>
          <a:prstGeom prst="rect">
            <a:avLst/>
          </a:prstGeom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BA2DE-7C00-4F69-81E4-DB9A27D9D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693" y="1825625"/>
            <a:ext cx="11662611" cy="2062103"/>
          </a:xfrm>
          <a:prstGeom prst="rect">
            <a:avLst/>
          </a:prstGeom>
        </p:spPr>
        <p:txBody>
          <a:bodyPr vert="horz" lIns="457200" tIns="45720" rIns="45720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CE7CD28-0F14-41D7-A548-4C4831745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4693" y="6462675"/>
            <a:ext cx="1756612" cy="365125"/>
          </a:xfrm>
          <a:prstGeom prst="rect">
            <a:avLst/>
          </a:prstGeom>
        </p:spPr>
        <p:txBody>
          <a:bodyPr lIns="457200"/>
          <a:lstStyle>
            <a:lvl1pPr>
              <a:defRPr sz="1400"/>
            </a:lvl1pPr>
          </a:lstStyle>
          <a:p>
            <a:fld id="{CDC66972-BE41-4ADD-8EDB-0E91E2062AB2}" type="datetime1">
              <a:rPr lang="en-US" smtClean="0"/>
              <a:t>12/19/2023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54F2218-5D13-47D3-8DE7-D76C45DA8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622" y="6462675"/>
            <a:ext cx="7908758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C89A804-5BDB-4E43-B04A-01AA41636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68567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4" r:id="rId2"/>
    <p:sldLayoutId id="2147483663" r:id="rId3"/>
    <p:sldLayoutId id="2147483751" r:id="rId4"/>
    <p:sldLayoutId id="2147483665" r:id="rId5"/>
    <p:sldLayoutId id="2147483666" r:id="rId6"/>
    <p:sldLayoutId id="2147483752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49" r:id="rId15"/>
    <p:sldLayoutId id="2147483750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SzPct val="10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9F591-1507-413E-A5C6-46DA6A5A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3" y="365125"/>
            <a:ext cx="11662611" cy="1325563"/>
          </a:xfrm>
          <a:prstGeom prst="rect">
            <a:avLst/>
          </a:prstGeom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BA2DE-7C00-4F69-81E4-DB9A27D9D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693" y="1825625"/>
            <a:ext cx="11662611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CE7CD28-0F14-41D7-A548-4C4831745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4693" y="6462675"/>
            <a:ext cx="1756612" cy="365125"/>
          </a:xfrm>
          <a:prstGeom prst="rect">
            <a:avLst/>
          </a:prstGeom>
        </p:spPr>
        <p:txBody>
          <a:bodyPr lIns="457200"/>
          <a:lstStyle>
            <a:lvl1pPr>
              <a:defRPr sz="1400"/>
            </a:lvl1pPr>
          </a:lstStyle>
          <a:p>
            <a:fld id="{27ECEDD1-DF76-44C1-A9D5-278F4D283292}" type="datetime1">
              <a:rPr lang="en-US" smtClean="0"/>
              <a:t>12/19/2023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54F2218-5D13-47D3-8DE7-D76C45DA8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622" y="6462675"/>
            <a:ext cx="7908758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C89A804-5BDB-4E43-B04A-01AA41636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30"/>
    </p:custDataLst>
    <p:extLst>
      <p:ext uri="{BB962C8B-B14F-4D97-AF65-F5344CB8AC3E}">
        <p14:creationId xmlns:p14="http://schemas.microsoft.com/office/powerpoint/2010/main" val="150602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SzPct val="100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57425-5A5C-E442-8B17-66D67BC52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3911" y="-103907"/>
            <a:ext cx="6858000" cy="7065819"/>
          </a:xfrm>
          <a:prstGeom prst="rect">
            <a:avLst/>
          </a:prstGeom>
        </p:spPr>
      </p:pic>
      <p:sp>
        <p:nvSpPr>
          <p:cNvPr id="1026" name="Rectangle 19"/>
          <p:cNvSpPr>
            <a:spLocks noChangeArrowheads="1"/>
          </p:cNvSpPr>
          <p:nvPr/>
        </p:nvSpPr>
        <p:spPr bwMode="auto">
          <a:xfrm>
            <a:off x="11408837" y="6369050"/>
            <a:ext cx="78316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1546AE16-FEB6-4848-91C8-AB97885F0E49}" type="slidenum">
              <a:rPr lang="en-US" sz="1600">
                <a:solidFill>
                  <a:srgbClr val="FFFFFF"/>
                </a:solidFill>
                <a:ea typeface="ＭＳ Ｐゴシック" pitchFamily="34" charset="-128"/>
              </a:rPr>
              <a:pPr algn="ctr">
                <a:defRPr/>
              </a:pPr>
              <a:t>‹#›</a:t>
            </a:fld>
            <a:endParaRPr lang="en-US" sz="16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0182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111760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8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519" y="1828800"/>
            <a:ext cx="985096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Line 22"/>
          <p:cNvSpPr>
            <a:spLocks noChangeShapeType="1"/>
          </p:cNvSpPr>
          <p:nvPr/>
        </p:nvSpPr>
        <p:spPr bwMode="auto">
          <a:xfrm>
            <a:off x="508000" y="1219200"/>
            <a:ext cx="11176000" cy="0"/>
          </a:xfrm>
          <a:prstGeom prst="line">
            <a:avLst/>
          </a:prstGeom>
          <a:noFill/>
          <a:ln w="9525">
            <a:solidFill>
              <a:srgbClr val="F8971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408837" y="6492880"/>
            <a:ext cx="783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20000"/>
              </a:spcBef>
              <a:buClr>
                <a:srgbClr val="F8971D"/>
              </a:buClr>
              <a:buFont typeface="Wingdings" pitchFamily="2" charset="2"/>
              <a:buNone/>
              <a:defRPr sz="120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  <a:cs typeface="+mn-cs"/>
              </a:defRPr>
            </a:lvl1pPr>
          </a:lstStyle>
          <a:p>
            <a:fld id="{21F6C04F-F5A9-438A-A9D5-0D3A46BEEDF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C83B7-1ABD-9240-AAB1-E0682046B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797" y="5922962"/>
            <a:ext cx="1924203" cy="7064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BB1E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BB1E4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BB1E4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BB1E4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BB1E4"/>
          </a:solidFill>
          <a:latin typeface="Arial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BB1E4"/>
          </a:solidFill>
          <a:latin typeface="Arial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BB1E4"/>
          </a:solidFill>
          <a:latin typeface="Arial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BB1E4"/>
          </a:solidFill>
          <a:latin typeface="Arial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BB1E4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F8971D"/>
        </a:buClr>
        <a:buFont typeface="Wingdings" pitchFamily="2" charset="2"/>
        <a:buChar char="§"/>
        <a:defRPr sz="2800">
          <a:solidFill>
            <a:srgbClr val="006AAC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F8971D"/>
        </a:buClr>
        <a:buChar char="–"/>
        <a:defRPr sz="2400">
          <a:solidFill>
            <a:srgbClr val="006AAC"/>
          </a:solidFill>
          <a:latin typeface="+mn-lt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F8971D"/>
        </a:buClr>
        <a:buChar char="•"/>
        <a:defRPr sz="2000">
          <a:solidFill>
            <a:srgbClr val="006AAC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F8971D"/>
        </a:buClr>
        <a:buChar char="–"/>
        <a:defRPr sz="2000">
          <a:solidFill>
            <a:srgbClr val="006AAC"/>
          </a:solidFill>
          <a:latin typeface="+mn-lt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F8971D"/>
        </a:buClr>
        <a:buChar char="•"/>
        <a:defRPr sz="2000">
          <a:solidFill>
            <a:srgbClr val="006AAC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F8971D"/>
        </a:buClr>
        <a:buChar char="•"/>
        <a:defRPr sz="2000">
          <a:solidFill>
            <a:srgbClr val="006AA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F8971D"/>
        </a:buClr>
        <a:buChar char="•"/>
        <a:defRPr sz="2000">
          <a:solidFill>
            <a:srgbClr val="006AA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F8971D"/>
        </a:buClr>
        <a:buChar char="•"/>
        <a:defRPr sz="2000">
          <a:solidFill>
            <a:srgbClr val="006AA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F8971D"/>
        </a:buClr>
        <a:buChar char="•"/>
        <a:defRPr sz="2000">
          <a:solidFill>
            <a:srgbClr val="006AA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9F591-1507-413E-A5C6-46DA6A5A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3" y="365125"/>
            <a:ext cx="11662611" cy="1325563"/>
          </a:xfrm>
          <a:prstGeom prst="rect">
            <a:avLst/>
          </a:prstGeom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BA2DE-7C00-4F69-81E4-DB9A27D9D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693" y="1825625"/>
            <a:ext cx="11662611" cy="2123658"/>
          </a:xfrm>
          <a:prstGeom prst="rect">
            <a:avLst/>
          </a:prstGeom>
        </p:spPr>
        <p:txBody>
          <a:bodyPr vert="horz" lIns="457200" tIns="45720" rIns="45720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CE7CD28-0F14-41D7-A548-4C4831745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4693" y="6462675"/>
            <a:ext cx="1756612" cy="365125"/>
          </a:xfrm>
          <a:prstGeom prst="rect">
            <a:avLst/>
          </a:prstGeom>
        </p:spPr>
        <p:txBody>
          <a:bodyPr lIns="457200"/>
          <a:lstStyle>
            <a:lvl1pPr>
              <a:defRPr sz="1400"/>
            </a:lvl1pPr>
          </a:lstStyle>
          <a:p>
            <a:fld id="{CDC66972-BE41-4ADD-8EDB-0E91E2062AB2}" type="datetime1">
              <a:rPr lang="en-US" smtClean="0"/>
              <a:t>12/19/2023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54F2218-5D13-47D3-8DE7-D76C45DA8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622" y="6462675"/>
            <a:ext cx="7908758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C89A804-5BDB-4E43-B04A-01AA41636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462675"/>
            <a:ext cx="1259305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E7EEC89-94D1-4498-BA3F-CF8629C382D1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6912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SzPct val="10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oshchanka.volha@epa.gov" TargetMode="Externa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8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6.png"/><Relationship Id="rId4" Type="http://schemas.openxmlformats.org/officeDocument/2006/relationships/diagramData" Target="../diagrams/data1.xml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C29C-EA30-4074-A62D-01E62063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0898"/>
            <a:ext cx="12192000" cy="2512274"/>
          </a:xfrm>
        </p:spPr>
        <p:txBody>
          <a:bodyPr/>
          <a:lstStyle/>
          <a:p>
            <a:r>
              <a:rPr lang="en-US" dirty="0"/>
              <a:t>Enabling Favorable Policy Conditions for Methane Mitigation Projects in the Context of Central Asia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B7DAB-B374-6A07-5167-7C1DF1CA36D0}"/>
              </a:ext>
            </a:extLst>
          </p:cNvPr>
          <p:cNvSpPr txBox="1"/>
          <p:nvPr/>
        </p:nvSpPr>
        <p:spPr>
          <a:xfrm>
            <a:off x="275395" y="4147189"/>
            <a:ext cx="7714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/>
              <a:t>Third Almaty Energy Forum</a:t>
            </a:r>
          </a:p>
          <a:p>
            <a:r>
              <a:rPr lang="de-DE" sz="2400" dirty="0"/>
              <a:t>November 7, 2023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BF002-0EA4-4F11-9062-493E8B145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19743" y="5573896"/>
            <a:ext cx="11658600" cy="109260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i="1"/>
              <a:t>Volha Roshchanka</a:t>
            </a:r>
            <a:br>
              <a:rPr lang="en-US" sz="2000"/>
            </a:br>
            <a:r>
              <a:rPr lang="en-US" sz="2000"/>
              <a:t>U.S. Environmental Protection Agency</a:t>
            </a:r>
          </a:p>
          <a:p>
            <a:pPr>
              <a:spcBef>
                <a:spcPts val="600"/>
              </a:spcBef>
            </a:pPr>
            <a:r>
              <a:rPr lang="en-US" sz="2000"/>
              <a:t>Co-chair, Global Methane Initiative Coal Mines Subcommittee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23511-723C-40B9-B731-6913FF40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EEC89-94D1-4498-BA3F-CF8629C382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41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0BFC-E0B4-9F07-7C1A-2E540EF2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Energy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C0F9-EAF1-66E4-F694-414367F2B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5447645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Energy recovered through methane mitigation can be used on-site, such as to meet heating/electricity needs of operators at coal mine or oil and gas facilities</a:t>
            </a:r>
          </a:p>
          <a:p>
            <a:r>
              <a:rPr lang="en-US" dirty="0">
                <a:latin typeface="Constantia" panose="02030602050306030303" pitchFamily="18" charset="0"/>
              </a:rPr>
              <a:t>Mitigation projects can generate more energy than a facility can use. Access to off-site energy markets can be key to incentivizing mitigation</a:t>
            </a:r>
          </a:p>
          <a:p>
            <a:r>
              <a:rPr lang="en-US" dirty="0">
                <a:latin typeface="Constantia" panose="02030602050306030303" pitchFamily="18" charset="0"/>
              </a:rPr>
              <a:t>Can avoided methane be physically and legally sold to natural gas pipelines? Can avoided methane be used to generate electricity/heat, which can be sold to the grid or district heating/industrial systems? Does regulation allow third parties to sell power to the grid?</a:t>
            </a:r>
          </a:p>
          <a:p>
            <a:pPr>
              <a:buFont typeface="Wingdings" panose="05000000000000000000" pitchFamily="2" charset="2"/>
              <a:buChar char=""/>
            </a:pPr>
            <a:r>
              <a:rPr lang="en-US" dirty="0">
                <a:latin typeface="Constantia" panose="02030602050306030303" pitchFamily="18" charset="0"/>
              </a:rPr>
              <a:t>Emerging (but expensive) technologies that do not require infrastructure: Microturbine, mini gas-to liquids (GTL), mobile Compressed Natural Gas (CNG) technologies. Might require institutional and financial support.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44FB7-B84A-E9BC-8F1C-3A6C951F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C89-94D1-4498-BA3F-CF8629C382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2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0BFC-E0B4-9F07-7C1A-2E540EF2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Technology Subsidies, Grants, and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C0F9-EAF1-66E4-F694-414367F2B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4" y="1825625"/>
            <a:ext cx="8280216" cy="3708708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When achieving methane reductions through regulation is not easy, countries have turned to providing subsidies, grants, financing for companies (often in combination with regulatory approaches)  to adopt greener technologies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The government of Canada set up a fund of $750 million CAD to provide financial support for oil and gas companies to adopt greener technologies and to maintain jobs in the sector</a:t>
            </a:r>
          </a:p>
          <a:p>
            <a:pPr lvl="1"/>
            <a:endParaRPr lang="en-US" dirty="0">
              <a:latin typeface="Constantia" panose="02030602050306030303" pitchFamily="18" charset="0"/>
            </a:endParaRPr>
          </a:p>
          <a:p>
            <a:pPr lvl="1"/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84D5C8-6EF2-928B-F270-A334B8027F55}"/>
              </a:ext>
            </a:extLst>
          </p:cNvPr>
          <p:cNvSpPr txBox="1">
            <a:spLocks/>
          </p:cNvSpPr>
          <p:nvPr/>
        </p:nvSpPr>
        <p:spPr>
          <a:xfrm>
            <a:off x="264693" y="4724599"/>
            <a:ext cx="11662610" cy="1985159"/>
          </a:xfrm>
          <a:prstGeom prst="rect">
            <a:avLst/>
          </a:prstGeom>
        </p:spPr>
        <p:txBody>
          <a:bodyPr vert="horz" wrap="square" lIns="457200" tIns="45720" rIns="45720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Constantia" panose="02030602050306030303" pitchFamily="18" charset="0"/>
              </a:rPr>
              <a:t>The United States is in the process of developing a program and regulation to provide grants to oil and gas companies to improve measurements of methane emissions, while developing regulations for charging companies a fee for waste emissions</a:t>
            </a:r>
          </a:p>
          <a:p>
            <a:r>
              <a:rPr lang="en-US" dirty="0">
                <a:solidFill>
                  <a:prstClr val="black"/>
                </a:solidFill>
                <a:latin typeface="Constantia" panose="02030602050306030303" pitchFamily="18" charset="0"/>
              </a:rPr>
              <a:t>International financing for the fossil sector projects is scant; Kazakhstan has domestic financing schemes to build upon. Gap in financing energy transition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44FB7-B84A-E9BC-8F1C-3A6C951F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C89-94D1-4498-BA3F-CF8629C382D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C7F0B-6326-A4A1-F72E-884453021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35" y="1873534"/>
            <a:ext cx="372596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5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5223-67F1-22A5-B5C9-13DE67A7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Suitable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7784-48B2-B2FB-BA3F-6F42028B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594397"/>
            <a:ext cx="6756218" cy="5724644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Policies also create enabling conditions for financing. Resources are available on methane policy in the fossil sectors</a:t>
            </a:r>
          </a:p>
          <a:p>
            <a:r>
              <a:rPr lang="en-US" dirty="0">
                <a:latin typeface="Constantia" panose="02030602050306030303" pitchFamily="18" charset="0"/>
              </a:rPr>
              <a:t>Tools can help choose the most suitable policy instruments: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Cost-benefit analysis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Cost-effectiveness analysis: marginal abatement cost curve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Policy modeling studies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AC2"/>
              </a:buClr>
              <a:buSzPct val="10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Which policies does a country have that are effective? (E.g., taxation</a:t>
            </a:r>
            <a:r>
              <a:rPr lang="en-US" dirty="0">
                <a:solidFill>
                  <a:prstClr val="black"/>
                </a:solidFill>
                <a:latin typeface="Constantia" panose="02030602050306030303" pitchFamily="18" charset="0"/>
              </a:rPr>
              <a:t>, f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-in tariff) Is there an option to lean into an effective policy?</a:t>
            </a:r>
          </a:p>
          <a:p>
            <a:pPr lvl="1"/>
            <a:endParaRPr lang="en-US" dirty="0">
              <a:latin typeface="Constantia" panose="02030602050306030303" pitchFamily="18" charset="0"/>
            </a:endParaRPr>
          </a:p>
        </p:txBody>
      </p:sp>
      <p:pic>
        <p:nvPicPr>
          <p:cNvPr id="6" name="Picture 5" descr="A cover of the book &quot;Methane Abatement for Oil and Gas&quot;">
            <a:extLst>
              <a:ext uri="{FF2B5EF4-FFF2-40B4-BE49-F238E27FC236}">
                <a16:creationId xmlns:a16="http://schemas.microsoft.com/office/drawing/2014/main" id="{EDE66FC9-17F8-642B-8DD1-42FCB8FA7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4" y="721097"/>
            <a:ext cx="1582927" cy="2259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cover of the book &quot;Driving Down Methane Leaks from the Oil and Gas Industry - a regulatory roadmap and toolkit&quot;">
            <a:extLst>
              <a:ext uri="{FF2B5EF4-FFF2-40B4-BE49-F238E27FC236}">
                <a16:creationId xmlns:a16="http://schemas.microsoft.com/office/drawing/2014/main" id="{E9919E2D-A404-C0A5-833B-07050BDC4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423" y="580479"/>
            <a:ext cx="1926754" cy="2541160"/>
          </a:xfrm>
          <a:prstGeom prst="rect">
            <a:avLst/>
          </a:prstGeom>
        </p:spPr>
      </p:pic>
      <p:pic>
        <p:nvPicPr>
          <p:cNvPr id="10" name="Picture 9" descr="A cover of the book &quot;Driving Down Coal Mine Methane Emissions - A regulatory Roadmap and Toolkit&quot;">
            <a:extLst>
              <a:ext uri="{FF2B5EF4-FFF2-40B4-BE49-F238E27FC236}">
                <a16:creationId xmlns:a16="http://schemas.microsoft.com/office/drawing/2014/main" id="{B4455E70-541B-1472-CB0F-ACC5144B2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9748" y="548180"/>
            <a:ext cx="1679507" cy="2467579"/>
          </a:xfrm>
          <a:prstGeom prst="rect">
            <a:avLst/>
          </a:prstGeom>
        </p:spPr>
      </p:pic>
      <p:pic>
        <p:nvPicPr>
          <p:cNvPr id="5" name="Picture 4" descr="A bar graph, illustrating the Global GHG abatement cost curve beyond business-as-usual - 2030&#10;&#10;">
            <a:extLst>
              <a:ext uri="{FF2B5EF4-FFF2-40B4-BE49-F238E27FC236}">
                <a16:creationId xmlns:a16="http://schemas.microsoft.com/office/drawing/2014/main" id="{EC904957-6C44-47AF-8684-A4B0B92E834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6740" y="3404071"/>
            <a:ext cx="5134617" cy="3262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C7A4E-2E7B-48CE-1F60-723CBC11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C89-94D1-4498-BA3F-CF8629C382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2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DE64-D7E9-E7F3-6340-81A86166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84BA-7A3B-B163-BF8D-3CD728C6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579632"/>
            <a:ext cx="11785793" cy="5278368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Many policies and their interaction affect feasibility of methane mitigation projects. Three major policies dictate cost-effectives of mitigation projects: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Price on energy; carbon pricing mechanism; access to energy markets</a:t>
            </a:r>
          </a:p>
          <a:p>
            <a:r>
              <a:rPr lang="en-US" dirty="0">
                <a:latin typeface="Constantia" panose="02030602050306030303" pitchFamily="18" charset="0"/>
              </a:rPr>
              <a:t>To make the impact of such policies positive on mitigation projects, policymakers can: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Include methane mitigation projects in feed-in tariffs and obligations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Include methane in carbon pricing mechanisms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Ensure access to energy markets </a:t>
            </a:r>
          </a:p>
          <a:p>
            <a:r>
              <a:rPr lang="en-US" dirty="0">
                <a:latin typeface="Constantia" panose="02030602050306030303" pitchFamily="18" charset="0"/>
              </a:rPr>
              <a:t>Direct technology subsidies, grants have been used to accelerate deployment of greener technologies, sometimes in combination with regulatory requirements</a:t>
            </a:r>
          </a:p>
          <a:p>
            <a:r>
              <a:rPr lang="en-US" dirty="0">
                <a:latin typeface="Constantia" panose="02030602050306030303" pitchFamily="18" charset="0"/>
              </a:rPr>
              <a:t>Need for financing mechanisms for fossil-based mitigation projects. Enabling policy conditions can also help arrive at financing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F6407-D980-4F62-BBEF-596702EB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C89-94D1-4498-BA3F-CF8629C382D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8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1F1553-CFC4-4B69-A71D-92AC75CE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E2E3824-7057-454E-A075-4A04642913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 anchor="ctr" anchorCtr="0"/>
          <a:lstStyle/>
          <a:p>
            <a:r>
              <a:rPr lang="en-US">
                <a:latin typeface="+mj-lt"/>
              </a:rPr>
              <a:t>Volha Roshchanka</a:t>
            </a:r>
          </a:p>
          <a:p>
            <a:pPr>
              <a:spcBef>
                <a:spcPts val="0"/>
              </a:spcBef>
            </a:pPr>
            <a:r>
              <a:rPr lang="en-US"/>
              <a:t>Co-Chair</a:t>
            </a:r>
          </a:p>
          <a:p>
            <a:pPr>
              <a:spcBef>
                <a:spcPts val="0"/>
              </a:spcBef>
            </a:pPr>
            <a:r>
              <a:rPr lang="en-US"/>
              <a:t>GMI Coal Mines Subcommittee</a:t>
            </a:r>
          </a:p>
          <a:p>
            <a:r>
              <a:rPr lang="en-US">
                <a:hlinkClick r:id="rId3"/>
              </a:rPr>
              <a:t>roshchanka.volha@epa.gov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4A231-363B-4CAB-805F-2AE01B39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EEC89-94D1-4498-BA3F-CF8629C382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31BD-F7B1-4F0D-8006-4A29BA3C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94" y="365125"/>
            <a:ext cx="7179906" cy="1271415"/>
          </a:xfrm>
        </p:spPr>
        <p:txBody>
          <a:bodyPr>
            <a:normAutofit/>
          </a:bodyPr>
          <a:lstStyle/>
          <a:p>
            <a:r>
              <a:rPr lang="en-US" sz="3200"/>
              <a:t>GMI and Technical Engagement in Kazakhstan</a:t>
            </a:r>
          </a:p>
        </p:txBody>
      </p:sp>
      <p:graphicFrame>
        <p:nvGraphicFramePr>
          <p:cNvPr id="12" name="Diagram 11" descr="A timeline diagram, spanning from 2008 to 2021. ">
            <a:extLst>
              <a:ext uri="{FF2B5EF4-FFF2-40B4-BE49-F238E27FC236}">
                <a16:creationId xmlns:a16="http://schemas.microsoft.com/office/drawing/2014/main" id="{EE3384CB-5B7B-412D-AE73-F29294CF8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60487"/>
              </p:ext>
            </p:extLst>
          </p:nvPr>
        </p:nvGraphicFramePr>
        <p:xfrm>
          <a:off x="483876" y="3005699"/>
          <a:ext cx="11443427" cy="173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9FA23F2F-FFCC-4C87-B938-0A76D24FDF6C}"/>
              </a:ext>
            </a:extLst>
          </p:cNvPr>
          <p:cNvSpPr/>
          <p:nvPr/>
        </p:nvSpPr>
        <p:spPr>
          <a:xfrm>
            <a:off x="405194" y="2524627"/>
            <a:ext cx="1359465" cy="615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Kazakhstan Joined GMI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AF4DCE-C468-4176-873A-772E5AD9CDF5}"/>
              </a:ext>
            </a:extLst>
          </p:cNvPr>
          <p:cNvSpPr/>
          <p:nvPr/>
        </p:nvSpPr>
        <p:spPr>
          <a:xfrm>
            <a:off x="1347536" y="4623352"/>
            <a:ext cx="1409321" cy="6155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Landfill Assessments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F87160-35E3-4639-860B-F42B928C092A}"/>
              </a:ext>
            </a:extLst>
          </p:cNvPr>
          <p:cNvSpPr/>
          <p:nvPr/>
        </p:nvSpPr>
        <p:spPr>
          <a:xfrm>
            <a:off x="1956758" y="2093741"/>
            <a:ext cx="2216394" cy="1046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UNECE Workshop Best Practices Guidance: Kazakhstan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Coal Mine Assessments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2CB0D-0F0A-4E3F-9723-CB2CAFCF8419}"/>
              </a:ext>
            </a:extLst>
          </p:cNvPr>
          <p:cNvSpPr/>
          <p:nvPr/>
        </p:nvSpPr>
        <p:spPr>
          <a:xfrm>
            <a:off x="3356237" y="4623352"/>
            <a:ext cx="160020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Pre-feasibility Study for Arcelor Mittal Mines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651890-6671-4AF6-BD11-4607D47CD78D}"/>
              </a:ext>
            </a:extLst>
          </p:cNvPr>
          <p:cNvSpPr/>
          <p:nvPr/>
        </p:nvSpPr>
        <p:spPr>
          <a:xfrm>
            <a:off x="4365251" y="2309183"/>
            <a:ext cx="160020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Analysis of Policies Affecting CMM Projects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1EB75E-909A-4428-B5DF-BE7C59A76A6F}"/>
              </a:ext>
            </a:extLst>
          </p:cNvPr>
          <p:cNvSpPr/>
          <p:nvPr/>
        </p:nvSpPr>
        <p:spPr>
          <a:xfrm>
            <a:off x="5391794" y="4623352"/>
            <a:ext cx="1397528" cy="615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CMM Policy Roundtable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87B490-7703-448A-BB79-78478F2C7233}"/>
              </a:ext>
            </a:extLst>
          </p:cNvPr>
          <p:cNvSpPr/>
          <p:nvPr/>
        </p:nvSpPr>
        <p:spPr>
          <a:xfrm>
            <a:off x="6330800" y="1878296"/>
            <a:ext cx="1600200" cy="12618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8th International Forum for Energy in Sustainable Development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02B782-3199-4EE2-AA03-C13C52F967A1}"/>
              </a:ext>
            </a:extLst>
          </p:cNvPr>
          <p:cNvSpPr/>
          <p:nvPr/>
        </p:nvSpPr>
        <p:spPr>
          <a:xfrm>
            <a:off x="6887298" y="4623352"/>
            <a:ext cx="1756188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Workshop on CMM and its Role in Transition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B5B175-619D-00A2-8E42-2AC2F703E9A2}"/>
              </a:ext>
            </a:extLst>
          </p:cNvPr>
          <p:cNvSpPr/>
          <p:nvPr/>
        </p:nvSpPr>
        <p:spPr>
          <a:xfrm>
            <a:off x="7498080" y="5608430"/>
            <a:ext cx="269015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GMI-sponsored sessions on CMM mitigation at the World Mining Congress in Astana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E5C28F9-3EE1-4719-BE1B-8384A83C89F0}"/>
              </a:ext>
            </a:extLst>
          </p:cNvPr>
          <p:cNvSpPr/>
          <p:nvPr/>
        </p:nvSpPr>
        <p:spPr>
          <a:xfrm>
            <a:off x="8074974" y="2093740"/>
            <a:ext cx="1600200" cy="1046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O&amp;G: Methane Measurement Study at KMG facilities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6CAA57-1B7A-4532-B6D9-5D8F83A1BECA}"/>
              </a:ext>
            </a:extLst>
          </p:cNvPr>
          <p:cNvSpPr/>
          <p:nvPr/>
        </p:nvSpPr>
        <p:spPr>
          <a:xfrm>
            <a:off x="9057897" y="4623352"/>
            <a:ext cx="1269206" cy="830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Wastewater Biogas Workshop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D4826D-0772-4C39-9212-96588E9A52E6}"/>
              </a:ext>
            </a:extLst>
          </p:cNvPr>
          <p:cNvSpPr/>
          <p:nvPr/>
        </p:nvSpPr>
        <p:spPr>
          <a:xfrm>
            <a:off x="9742148" y="2524627"/>
            <a:ext cx="1600200" cy="6155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Pre-Feasibility Study - WWTP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86977-92D5-C489-3625-EA56C5556E45}"/>
              </a:ext>
            </a:extLst>
          </p:cNvPr>
          <p:cNvSpPr/>
          <p:nvPr/>
        </p:nvSpPr>
        <p:spPr>
          <a:xfrm>
            <a:off x="10476371" y="4623352"/>
            <a:ext cx="1600200" cy="1046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O&amp;G: Study on utilization of associated petroleum gas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691B62-B616-425B-82E2-E3D4769AE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1" y="524085"/>
            <a:ext cx="2003504" cy="98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A3FA5-3F71-9E90-8A6F-F997FA674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21" y="94655"/>
            <a:ext cx="2006850" cy="1155647"/>
          </a:xfrm>
          <a:prstGeom prst="rect">
            <a:avLst/>
          </a:prstGeom>
        </p:spPr>
      </p:pic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2E73A8DA-7319-276B-3D4A-6C8C4B449E5B}"/>
              </a:ext>
            </a:extLst>
          </p:cNvPr>
          <p:cNvSpPr txBox="1">
            <a:spLocks/>
          </p:cNvSpPr>
          <p:nvPr/>
        </p:nvSpPr>
        <p:spPr>
          <a:xfrm>
            <a:off x="405194" y="6286202"/>
            <a:ext cx="6882934" cy="55472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Constantia" panose="02030602050306030303" pitchFamily="18" charset="0"/>
              </a:rPr>
              <a:t>GMI’s deepest engagement in Central Asia is with Kazakhstan.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BD0C2-C7C0-4993-B168-AF1163E5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EEC89-94D1-4498-BA3F-CF8629C382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C3826C-C4EC-580D-C7CF-41895AD55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78029" y="3140179"/>
            <a:ext cx="0" cy="457200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D35BFC-F4A7-5D13-36C9-42FDF5D9A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3064955" y="3140181"/>
            <a:ext cx="0" cy="45720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5D6D93-0F07-9EF2-9564-4326F2512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5149515" y="3140179"/>
            <a:ext cx="0" cy="45720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B992C4-5D1C-D312-7510-DBD1C0D6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1565" y="3140179"/>
            <a:ext cx="0" cy="45720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AB62AC-A882-264E-2F4D-E57715D2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8875074" y="3140179"/>
            <a:ext cx="0" cy="457200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131B44-0150-99F1-1BC1-A1BB28EC9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10510786" y="3140179"/>
            <a:ext cx="0" cy="457200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3351B1-9659-425B-3676-7ABBF4289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2052197" y="4148488"/>
            <a:ext cx="0" cy="474864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0AB2D9-CA52-2B7C-FDC0-7F73D15CF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156337" y="4148488"/>
            <a:ext cx="0" cy="474864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972AAD1-E2CA-71E3-3C83-AAA86D673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6090558" y="4148488"/>
            <a:ext cx="0" cy="474864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8E3A17-18FA-6F97-1651-74033AA06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7740727" y="4148488"/>
            <a:ext cx="0" cy="474864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E54353-D968-9278-EAAC-1952EEB6A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843155" y="4148488"/>
            <a:ext cx="0" cy="1459942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42A41FB-EA94-4158-148E-44D695FAE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692500" y="4148488"/>
            <a:ext cx="0" cy="474864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81407E3-60CB-9CE1-324D-756BAA697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276471" y="4148488"/>
            <a:ext cx="0" cy="474864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32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E6313E-A3C6-4DCD-8B70-E3A98A19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2" y="365125"/>
            <a:ext cx="6002544" cy="1325563"/>
          </a:xfrm>
        </p:spPr>
        <p:txBody>
          <a:bodyPr/>
          <a:lstStyle/>
          <a:p>
            <a:r>
              <a:rPr lang="en-US" dirty="0"/>
              <a:t>Mitigating Methane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90772A7-A0B2-EAD8-97B4-2A63B2885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7607" y="1611086"/>
            <a:ext cx="6882934" cy="4872855"/>
          </a:xfrm>
        </p:spPr>
        <p:txBody>
          <a:bodyPr>
            <a:normAutofit fontScale="92500" lnSpcReduction="10000"/>
          </a:bodyPr>
          <a:lstStyle/>
          <a:p>
            <a:r>
              <a:rPr lang="en-US" sz="2400">
                <a:latin typeface="Constantia" panose="02030602050306030303" pitchFamily="18" charset="0"/>
              </a:rPr>
              <a:t>Methane is a marketable commodity and a potent greenhouse gas</a:t>
            </a:r>
          </a:p>
          <a:p>
            <a:r>
              <a:rPr lang="en-US" sz="2400">
                <a:latin typeface="Constantia" panose="02030602050306030303" pitchFamily="18" charset="0"/>
              </a:rPr>
              <a:t>Mitigating methane has many benefits. It is an opportunity to avoid waste while capturing and converting methane to useful energy</a:t>
            </a:r>
          </a:p>
          <a:p>
            <a:r>
              <a:rPr lang="en-US" sz="2400">
                <a:latin typeface="Constantia" panose="02030602050306030303" pitchFamily="18" charset="0"/>
              </a:rPr>
              <a:t>Successful, commercially available mitigation technologies and practices exist across multiple sectors</a:t>
            </a:r>
          </a:p>
          <a:p>
            <a:r>
              <a:rPr lang="en-US" sz="2400">
                <a:latin typeface="Constantia" panose="02030602050306030303" pitchFamily="18" charset="0"/>
              </a:rPr>
              <a:t>Yet, a number of barriers hinder methane abatement</a:t>
            </a:r>
          </a:p>
          <a:p>
            <a:r>
              <a:rPr lang="en-US" sz="2400">
                <a:latin typeface="Constantia" panose="02030602050306030303" pitchFamily="18" charset="0"/>
              </a:rPr>
              <a:t>Policies can help address some of these barriers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12FB96B-9BE5-41A7-A53A-CD4DC3E3B530}"/>
              </a:ext>
            </a:extLst>
          </p:cNvPr>
          <p:cNvSpPr txBox="1">
            <a:spLocks/>
          </p:cNvSpPr>
          <p:nvPr/>
        </p:nvSpPr>
        <p:spPr>
          <a:xfrm>
            <a:off x="7134225" y="0"/>
            <a:ext cx="5057774" cy="684906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</p:spPr>
        <p:txBody>
          <a:bodyPr vert="horz" lIns="365760" tIns="274320" rIns="18288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Positive Outcomes </a:t>
            </a:r>
            <a:br>
              <a:rPr lang="en-US" sz="2400" b="1" dirty="0">
                <a:solidFill>
                  <a:schemeClr val="bg1"/>
                </a:solidFill>
                <a:latin typeface="+mj-lt"/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</a:rPr>
              <a:t>of Capturing </a:t>
            </a:r>
            <a:br>
              <a:rPr lang="en-US" sz="2400" b="1" dirty="0">
                <a:solidFill>
                  <a:schemeClr val="bg1"/>
                </a:solidFill>
                <a:latin typeface="+mj-lt"/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</a:rPr>
              <a:t>and Using Methane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Better air and water quality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Improved human health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Increased worker safety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Enhanced energy security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Economic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15112-7AD6-49A6-B7A7-2F4146DA2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731" y="119985"/>
            <a:ext cx="1225245" cy="13571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0418C-616B-4B3E-973D-79CBD1A3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086B-1688-111B-2BF9-9B648502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Landscape and Methane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F3A60-8462-E2F1-933D-DDE0BD89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690688"/>
            <a:ext cx="7638335" cy="4447371"/>
          </a:xfrm>
        </p:spPr>
        <p:txBody>
          <a:bodyPr/>
          <a:lstStyle/>
          <a:p>
            <a:r>
              <a:rPr lang="en-US">
                <a:latin typeface="Constantia" panose="02030602050306030303" pitchFamily="18" charset="0"/>
              </a:rPr>
              <a:t>Policy defines the playing field, creating the tipping point for feasibility of methane mitigation projects  </a:t>
            </a:r>
          </a:p>
          <a:p>
            <a:pPr lvl="1"/>
            <a:r>
              <a:rPr lang="en-US">
                <a:latin typeface="Constantia" panose="02030602050306030303" pitchFamily="18" charset="0"/>
              </a:rPr>
              <a:t>In several countries (Australia, Germany, Poland, UK, China, United States), introduction of policies supporting coal mine methane (CMM) led to more implemented projects</a:t>
            </a:r>
          </a:p>
          <a:p>
            <a:r>
              <a:rPr lang="en-US">
                <a:latin typeface="Constantia" panose="02030602050306030303" pitchFamily="18" charset="0"/>
              </a:rPr>
              <a:t>Policy, legislative and regulatory environment can create incentives for companies to abate methane emissions</a:t>
            </a:r>
          </a:p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14904-3125-C62B-F31A-D044709F23CF}"/>
              </a:ext>
            </a:extLst>
          </p:cNvPr>
          <p:cNvSpPr txBox="1">
            <a:spLocks/>
          </p:cNvSpPr>
          <p:nvPr/>
        </p:nvSpPr>
        <p:spPr>
          <a:xfrm>
            <a:off x="264693" y="5592628"/>
            <a:ext cx="11252393" cy="1800493"/>
          </a:xfrm>
          <a:prstGeom prst="rect">
            <a:avLst/>
          </a:prstGeom>
        </p:spPr>
        <p:txBody>
          <a:bodyPr vert="horz" wrap="square" lIns="457200" tIns="45720" rIns="45720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nstantia" panose="02030602050306030303" pitchFamily="18" charset="0"/>
              </a:rPr>
              <a:t>Providing targeted policy support can, in some cases, facilitate feasibility of projects, even if initial geophysical or market conditions are less than optimal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D3B8F-E176-F752-0382-F7E0D5A5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C89-94D1-4498-BA3F-CF8629C382D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E7392-23B5-06A6-D241-B3981022E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39" y="1825625"/>
            <a:ext cx="4331040" cy="288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416E-F2DA-0920-67B7-44F6854E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Policies and Regulations Impact Feasibility of Methane Mitigation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8ACD-02EC-31D3-4EF3-7D376BC8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1431161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Many policies and interactions among policies create a regulatory environment that impacts project feasibility: Too many to list!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A7597-30AE-35FF-E726-A8BFB282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C89-94D1-4498-BA3F-CF8629C382D1}" type="slidenum">
              <a:rPr lang="en-US" smtClean="0"/>
              <a:t>5</a:t>
            </a:fld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70F26F2-0406-5732-614B-24F848A94B88}"/>
              </a:ext>
            </a:extLst>
          </p:cNvPr>
          <p:cNvSpPr/>
          <p:nvPr/>
        </p:nvSpPr>
        <p:spPr>
          <a:xfrm rot="20707148">
            <a:off x="733135" y="2873321"/>
            <a:ext cx="3145972" cy="1351785"/>
          </a:xfrm>
          <a:prstGeom prst="rightArrow">
            <a:avLst>
              <a:gd name="adj1" fmla="val 50000"/>
              <a:gd name="adj2" fmla="val 39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 standards and their implementation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F1AA10A-70AD-EDEC-64B2-BBC052041534}"/>
              </a:ext>
            </a:extLst>
          </p:cNvPr>
          <p:cNvSpPr/>
          <p:nvPr/>
        </p:nvSpPr>
        <p:spPr>
          <a:xfrm rot="225226">
            <a:off x="3981597" y="2605442"/>
            <a:ext cx="2939063" cy="1554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Methane reporting requirements for companies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C9AD97-F048-6726-7AD8-E83500BA6269}"/>
              </a:ext>
            </a:extLst>
          </p:cNvPr>
          <p:cNvSpPr/>
          <p:nvPr/>
        </p:nvSpPr>
        <p:spPr>
          <a:xfrm rot="20707148" flipH="1">
            <a:off x="6767311" y="3114005"/>
            <a:ext cx="2527771" cy="133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Gas ownership rights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2DE340B-234D-AD1F-23B3-736E9B0F63D9}"/>
              </a:ext>
            </a:extLst>
          </p:cNvPr>
          <p:cNvSpPr/>
          <p:nvPr/>
        </p:nvSpPr>
        <p:spPr>
          <a:xfrm flipH="1">
            <a:off x="9175015" y="2212439"/>
            <a:ext cx="2580780" cy="1322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Taxation policy (royalties, fees)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BE6FD8D-909E-C90F-7338-68397FA63F5C}"/>
              </a:ext>
            </a:extLst>
          </p:cNvPr>
          <p:cNvSpPr/>
          <p:nvPr/>
        </p:nvSpPr>
        <p:spPr>
          <a:xfrm>
            <a:off x="3278563" y="3791988"/>
            <a:ext cx="2500167" cy="95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Support for R&amp;D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F8F839B-35C1-867E-30E5-F33ECF87DDB8}"/>
              </a:ext>
            </a:extLst>
          </p:cNvPr>
          <p:cNvSpPr/>
          <p:nvPr/>
        </p:nvSpPr>
        <p:spPr>
          <a:xfrm rot="10800000" flipH="1" flipV="1">
            <a:off x="8906343" y="3601215"/>
            <a:ext cx="3118123" cy="172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Green financing instruments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815EFE9-3A00-0CFF-FC09-DB2F6065D793}"/>
              </a:ext>
            </a:extLst>
          </p:cNvPr>
          <p:cNvSpPr/>
          <p:nvPr/>
        </p:nvSpPr>
        <p:spPr>
          <a:xfrm rot="2828154" flipH="1">
            <a:off x="160362" y="4365930"/>
            <a:ext cx="2506588" cy="1768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Customs and import fees on technologies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885DE93-1E02-317F-ADC7-5ECD65C1900C}"/>
              </a:ext>
            </a:extLst>
          </p:cNvPr>
          <p:cNvSpPr/>
          <p:nvPr/>
        </p:nvSpPr>
        <p:spPr>
          <a:xfrm rot="18863704">
            <a:off x="2397148" y="4825778"/>
            <a:ext cx="2500167" cy="1578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Economy-wide fiscal and other policies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494D93F-A8A0-E340-2C20-AD93845D5BD3}"/>
              </a:ext>
            </a:extLst>
          </p:cNvPr>
          <p:cNvSpPr/>
          <p:nvPr/>
        </p:nvSpPr>
        <p:spPr>
          <a:xfrm>
            <a:off x="4689447" y="5352890"/>
            <a:ext cx="2418783" cy="1570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Voluntary programs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4C3DEE2-F7EC-D4E6-3283-51C81998D3ED}"/>
              </a:ext>
            </a:extLst>
          </p:cNvPr>
          <p:cNvSpPr/>
          <p:nvPr/>
        </p:nvSpPr>
        <p:spPr>
          <a:xfrm rot="1165803">
            <a:off x="6128298" y="4472627"/>
            <a:ext cx="2939063" cy="1554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Emissions or technology standards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BD0057B-F087-ACEF-18E1-D307211C1DDF}"/>
              </a:ext>
            </a:extLst>
          </p:cNvPr>
          <p:cNvSpPr/>
          <p:nvPr/>
        </p:nvSpPr>
        <p:spPr>
          <a:xfrm rot="12533511" flipV="1">
            <a:off x="9158270" y="5103201"/>
            <a:ext cx="2490400" cy="1684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Permitting and licensing processes</a:t>
            </a:r>
          </a:p>
        </p:txBody>
      </p:sp>
    </p:spTree>
    <p:extLst>
      <p:ext uri="{BB962C8B-B14F-4D97-AF65-F5344CB8AC3E}">
        <p14:creationId xmlns:p14="http://schemas.microsoft.com/office/powerpoint/2010/main" val="329025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69FC-2082-50B4-71ED-09823EE2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Major Policy Conditions Universally Impact </a:t>
            </a:r>
            <a:r>
              <a:rPr lang="en-US" u="sng"/>
              <a:t>Cost-Effectiveness</a:t>
            </a:r>
            <a:r>
              <a:rPr lang="en-US"/>
              <a:t> of Methane Mitigation Projects?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C0C5-C54B-5F70-A757-1BBBFA34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4662815"/>
          </a:xfrm>
        </p:spPr>
        <p:txBody>
          <a:bodyPr/>
          <a:lstStyle/>
          <a:p>
            <a:r>
              <a:rPr lang="en-US" b="1">
                <a:latin typeface="Constantia" panose="02030602050306030303" pitchFamily="18" charset="0"/>
              </a:rPr>
              <a:t>Price on local energy</a:t>
            </a:r>
            <a:r>
              <a:rPr lang="en-US">
                <a:latin typeface="Constantia" panose="02030602050306030303" pitchFamily="18" charset="0"/>
              </a:rPr>
              <a:t>: cost-reflective vs. subsidized </a:t>
            </a:r>
            <a:endParaRPr lang="en-US" sz="2400">
              <a:latin typeface="Constantia" panose="02030602050306030303" pitchFamily="18" charset="0"/>
            </a:endParaRPr>
          </a:p>
          <a:p>
            <a:pPr lvl="1"/>
            <a:r>
              <a:rPr lang="en-US">
                <a:latin typeface="Constantia" panose="02030602050306030303" pitchFamily="18" charset="0"/>
              </a:rPr>
              <a:t>Financial feasibility of mitigation projects depends on price they can get for natural gas, heat or electricity. If methane avoided through mitigation projects has to compete with low-cost/subsidized energy, such mitigation projects might not be financially feasible.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AC2"/>
              </a:buClr>
              <a:buSzPct val="10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Price on carbon/pollution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(tax or cap-and-trade)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prstClr val="black"/>
                </a:solidFill>
                <a:latin typeface="Constantia" panose="02030602050306030303" pitchFamily="18" charset="0"/>
              </a:rPr>
              <a:t>If a company can prove that its project/investment achieves emission reductions and such reductions have market value, it can boost financial feasibility of projects and help such projects compete with other investments proprieties within a company.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AC2"/>
              </a:buClr>
              <a:buSzPct val="10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Access to energy markets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Can a coal mining company physically and legally sell methane or electricity to a grid or natural gas pipeline infrastructure? Can an oil and gas company route associated petroleum gas to a market? </a:t>
            </a:r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54011-1879-AEAF-B278-A608C92E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C89-94D1-4498-BA3F-CF8629C382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CEA8-7BE7-A709-A804-870D984B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Options to Improve Cost-Effectiveness of Methane Mitigation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D66AF-1A71-7E3E-4058-D4095EA6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2" y="1825625"/>
            <a:ext cx="11927307" cy="180049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tantia" panose="02030602050306030303" pitchFamily="18" charset="0"/>
              </a:rPr>
              <a:t>A longer-term option to improve cost-effectiveness of methane mitigation projects might be through reducing/removing subsidies for fossil fuel energy (very complex!)</a:t>
            </a:r>
          </a:p>
          <a:p>
            <a:pPr marL="0" indent="0">
              <a:buNone/>
            </a:pPr>
            <a:r>
              <a:rPr lang="en-US" dirty="0">
                <a:latin typeface="Constantia" panose="02030602050306030303" pitchFamily="18" charset="0"/>
              </a:rPr>
              <a:t>Short-term options to improve cost-effectiveness of methane mitigation projects: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B1FFCD-4F48-4793-F504-1FE9B0E39A7B}"/>
              </a:ext>
            </a:extLst>
          </p:cNvPr>
          <p:cNvSpPr txBox="1">
            <a:spLocks/>
          </p:cNvSpPr>
          <p:nvPr/>
        </p:nvSpPr>
        <p:spPr>
          <a:xfrm>
            <a:off x="264693" y="3261221"/>
            <a:ext cx="7790736" cy="2631490"/>
          </a:xfrm>
          <a:prstGeom prst="rect">
            <a:avLst/>
          </a:prstGeom>
        </p:spPr>
        <p:txBody>
          <a:bodyPr vert="horz" wrap="square" lIns="457200" tIns="45720" rIns="45720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nstantia" panose="02030602050306030303" pitchFamily="18" charset="0"/>
              </a:rPr>
              <a:t>Include methane mitigation projects in feed-in tariffs and obligations</a:t>
            </a:r>
          </a:p>
          <a:p>
            <a:r>
              <a:rPr lang="en-US" dirty="0">
                <a:latin typeface="Constantia" panose="02030602050306030303" pitchFamily="18" charset="0"/>
              </a:rPr>
              <a:t>Include methane in carbon pricing mechanisms</a:t>
            </a:r>
          </a:p>
          <a:p>
            <a:r>
              <a:rPr lang="en-US" dirty="0">
                <a:latin typeface="Constantia" panose="02030602050306030303" pitchFamily="18" charset="0"/>
              </a:rPr>
              <a:t>Ensure access to energy markets </a:t>
            </a:r>
          </a:p>
          <a:p>
            <a:r>
              <a:rPr lang="en-US" dirty="0">
                <a:latin typeface="Constantia" panose="02030602050306030303" pitchFamily="18" charset="0"/>
              </a:rPr>
              <a:t>Direct technology subsidies, grants, financing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0CDAE-B164-13D1-69A8-9AB1C7D7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C89-94D1-4498-BA3F-CF8629C382D1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87090E-177B-BBDF-DA07-E72CD406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88" y="3387103"/>
            <a:ext cx="4131416" cy="309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6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0BFC-E0B4-9F07-7C1A-2E540EF2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Feed-in Tariffs and Obligations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C0F9-EAF1-66E4-F694-414367F2B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825625"/>
            <a:ext cx="11662611" cy="2539157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Avoiding methane waste has many benefits; such benefit could be reflected in pricing and sourcing policies for energy generated from avoided emissions</a:t>
            </a:r>
          </a:p>
          <a:p>
            <a:r>
              <a:rPr lang="en-US" dirty="0">
                <a:latin typeface="Constantia" panose="02030602050306030303" pitchFamily="18" charset="0"/>
              </a:rPr>
              <a:t>Many countries have policies that require paying premium price on renewable energy (feed-in tariff) or, alternatively, have obligations for utilities to purchase a share of their energy from renewable sources, such United States, Egypt, EU countries, Kazakhstan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DD81FA-72C3-3CC6-EED4-130473FFE4F3}"/>
              </a:ext>
            </a:extLst>
          </p:cNvPr>
          <p:cNvSpPr txBox="1">
            <a:spLocks/>
          </p:cNvSpPr>
          <p:nvPr/>
        </p:nvSpPr>
        <p:spPr>
          <a:xfrm>
            <a:off x="188493" y="4499719"/>
            <a:ext cx="8650707" cy="2169825"/>
          </a:xfrm>
          <a:prstGeom prst="rect">
            <a:avLst/>
          </a:prstGeom>
        </p:spPr>
        <p:txBody>
          <a:bodyPr vert="horz" wrap="square" lIns="457200" tIns="45720" rIns="45720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nstantia" panose="02030602050306030303" pitchFamily="18" charset="0"/>
              </a:rPr>
              <a:t>Methane recovery and use in coal mines or oil fields (associated petroleum gas) are often not cost-effective, esp. when competing with subsidized energy prices</a:t>
            </a:r>
          </a:p>
          <a:p>
            <a:r>
              <a:rPr lang="en-US" dirty="0">
                <a:latin typeface="Constantia" panose="02030602050306030303" pitchFamily="18" charset="0"/>
              </a:rPr>
              <a:t>Can feed-in tariffs and obligations be extended to methane mitigation projects?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44FB7-B84A-E9BC-8F1C-3A6C951F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C89-94D1-4498-BA3F-CF8629C382D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CE893-C014-1263-A860-69D50E1EB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11" y="3951946"/>
            <a:ext cx="2290532" cy="27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1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0BFC-E0B4-9F07-7C1A-2E540EF2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Pricing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C0F9-EAF1-66E4-F694-414367F2B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3" y="1390197"/>
            <a:ext cx="11927307" cy="5586145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In coal mines, Ventilation Air Methane (VAM) accounts for 60-80% of methane emissions but is low concentration and can only be destroyed, presenting energy value in limited cases. Such projects can derive value from carbon pricing.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Pollution tax or cap-and-trade exist in many countries, such as EU, United States (California), Canada (Quebec), Kazakhstan</a:t>
            </a:r>
          </a:p>
          <a:p>
            <a:r>
              <a:rPr lang="en-US" dirty="0">
                <a:latin typeface="Constantia" panose="02030602050306030303" pitchFamily="18" charset="0"/>
              </a:rPr>
              <a:t>Mechanisms under the Kyoto protocol helped many projects emerge. New mechanisms under Article 6?</a:t>
            </a:r>
          </a:p>
          <a:p>
            <a:r>
              <a:rPr lang="en-US" dirty="0">
                <a:latin typeface="Constantia" panose="02030602050306030303" pitchFamily="18" charset="0"/>
              </a:rPr>
              <a:t>Either carbon tax or cap-and-trade require rigorous monitoring, reporting, verification (MRV) systems to estimate baseline emissions (national-level MRV) and confirm emission reductions (project-level MRV) 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UNFCCC and other carbon trading system methodologies exist for certifying emission reductions from flaring reduction and associated gas projects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National/subnational governments need to establish and recognize MRV rules/ methodologies/protocols that allow companies calculate and certify project reductions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44FB7-B84A-E9BC-8F1C-3A6C951F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C89-94D1-4498-BA3F-CF8629C382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91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GM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C2"/>
      </a:accent1>
      <a:accent2>
        <a:srgbClr val="F89737"/>
      </a:accent2>
      <a:accent3>
        <a:srgbClr val="50C9F5"/>
      </a:accent3>
      <a:accent4>
        <a:srgbClr val="262261"/>
      </a:accent4>
      <a:accent5>
        <a:srgbClr val="006738"/>
      </a:accent5>
      <a:accent6>
        <a:srgbClr val="6C0B1B"/>
      </a:accent6>
      <a:hlink>
        <a:srgbClr val="0563C1"/>
      </a:hlink>
      <a:folHlink>
        <a:srgbClr val="954F72"/>
      </a:folHlink>
    </a:clrScheme>
    <a:fontScheme name="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M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C2"/>
      </a:accent1>
      <a:accent2>
        <a:srgbClr val="F89737"/>
      </a:accent2>
      <a:accent3>
        <a:srgbClr val="50C9F5"/>
      </a:accent3>
      <a:accent4>
        <a:srgbClr val="262261"/>
      </a:accent4>
      <a:accent5>
        <a:srgbClr val="006738"/>
      </a:accent5>
      <a:accent6>
        <a:srgbClr val="6C0B1B"/>
      </a:accent6>
      <a:hlink>
        <a:srgbClr val="0563C1"/>
      </a:hlink>
      <a:folHlink>
        <a:srgbClr val="954F72"/>
      </a:folHlink>
    </a:clrScheme>
    <a:fontScheme name="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blank">
  <a:themeElements>
    <a:clrScheme name="2_blank 4">
      <a:dk1>
        <a:srgbClr val="000000"/>
      </a:dk1>
      <a:lt1>
        <a:srgbClr val="FFFFFF"/>
      </a:lt1>
      <a:dk2>
        <a:srgbClr val="9900CC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2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800080"/>
          </a:buClr>
          <a:buSzTx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D3378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800080"/>
          </a:buClr>
          <a:buSzTx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D3378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blank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GM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C2"/>
      </a:accent1>
      <a:accent2>
        <a:srgbClr val="F89737"/>
      </a:accent2>
      <a:accent3>
        <a:srgbClr val="50C9F5"/>
      </a:accent3>
      <a:accent4>
        <a:srgbClr val="262261"/>
      </a:accent4>
      <a:accent5>
        <a:srgbClr val="006738"/>
      </a:accent5>
      <a:accent6>
        <a:srgbClr val="6C0B1B"/>
      </a:accent6>
      <a:hlink>
        <a:srgbClr val="0563C1"/>
      </a:hlink>
      <a:folHlink>
        <a:srgbClr val="954F72"/>
      </a:folHlink>
    </a:clrScheme>
    <a:fontScheme name="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D94F6677EA4744A21BDA80C049D5C4" ma:contentTypeVersion="20" ma:contentTypeDescription="Create a new document." ma:contentTypeScope="" ma:versionID="e458d279daf580a8eae99428238780b8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1dcf19bd-8966-40bc-8192-1c6096ed41ca" xmlns:ns6="5381e799-50cf-49ac-91df-499b0982a98e" targetNamespace="http://schemas.microsoft.com/office/2006/metadata/properties" ma:root="true" ma:fieldsID="9172f98a8bcdbc4d8ea4a06714b92b3c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1dcf19bd-8966-40bc-8192-1c6096ed41ca"/>
    <xsd:import namespace="5381e799-50cf-49ac-91df-499b0982a98e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6:_dlc_DocId" minOccurs="0"/>
                <xsd:element ref="ns6:_dlc_DocIdUrl" minOccurs="0"/>
                <xsd:element ref="ns6:_dlc_DocIdPersistId" minOccurs="0"/>
                <xsd:element ref="ns5:MediaServiceAutoKeyPoints" minOccurs="0"/>
                <xsd:element ref="ns5:MediaServiceKeyPoints" minOccurs="0"/>
                <xsd:element ref="ns5:MediaServiceDateTaken" minOccurs="0"/>
                <xsd:element ref="ns5:MediaServiceAutoTags" minOccurs="0"/>
                <xsd:element ref="ns5:MediaServiceLocation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LengthInSeconds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4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a76d39c8-2702-4b0a-9443-7286401c36e2}" ma:internalName="TaxCatchAllLabel" ma:readOnly="true" ma:showField="CatchAllDataLabel" ma:web="5381e799-50cf-49ac-91df-499b0982a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a76d39c8-2702-4b0a-9443-7286401c36e2}" ma:internalName="TaxCatchAll" ma:showField="CatchAllData" ma:web="5381e799-50cf-49ac-91df-499b0982a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f19bd-8966-40bc-8192-1c6096ed4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4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1e799-50cf-49ac-91df-499b0982a98e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3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Coverage xmlns="http://schemas.microsoft.com/sharepoint/v3/fields" xsi:nil="true"/>
    <Record xmlns="4ffa91fb-a0ff-4ac5-b2db-65c790d184a4">Shared</Record>
    <EPA_x0020_Office xmlns="4ffa91fb-a0ff-4ac5-b2db-65c790d184a4" xsi:nil="true"/>
    <Document_x0020_Creation_x0020_Date xmlns="4ffa91fb-a0ff-4ac5-b2db-65c790d184a4">2023-03-07T14:10:31+00:00</Document_x0020_Creation_x0020_Date>
    <EPA_x0020_Related_x0020_Documents xmlns="4ffa91fb-a0ff-4ac5-b2db-65c790d184a4" xsi:nil="true"/>
    <_Source xmlns="http://schemas.microsoft.com/sharepoint/v3/fields" xsi:nil="true"/>
    <CategoryDescription xmlns="http://schemas.microsoft.com/sharepoint.v3" xsi:nil="true"/>
    <EPA_x0020_Contributor xmlns="4ffa91fb-a0ff-4ac5-b2db-65c790d184a4">
      <UserInfo>
        <DisplayName/>
        <AccountId xsi:nil="true"/>
        <AccountType/>
      </UserInfo>
    </EPA_x0020_Contributor>
    <lcf76f155ced4ddcb4097134ff3c332f xmlns="1dcf19bd-8966-40bc-8192-1c6096ed41ca">
      <Terms xmlns="http://schemas.microsoft.com/office/infopath/2007/PartnerControls"/>
    </lcf76f155ced4ddcb4097134ff3c332f>
    <TaxCatchAll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xternal_x0020_Contributor xmlns="4ffa91fb-a0ff-4ac5-b2db-65c790d184a4" xsi:nil="true"/>
    <Identifier xmlns="4ffa91fb-a0ff-4ac5-b2db-65c790d184a4" xsi:nil="true"/>
    <_ip_UnifiedCompliancePolicyUIAction xmlns="http://schemas.microsoft.com/sharepoint/v3" xsi:nil="true"/>
    <Creator xmlns="4ffa91fb-a0ff-4ac5-b2db-65c790d184a4">
      <UserInfo>
        <DisplayName/>
        <AccountId xsi:nil="true"/>
        <AccountType/>
      </UserInfo>
    </Creator>
    <_ip_UnifiedCompliancePolicyProperties xmlns="http://schemas.microsoft.com/sharepoint/v3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SharedWithUsers xmlns="5381e799-50cf-49ac-91df-499b0982a98e">
      <UserInfo>
        <DisplayName>Clark Talkington</DisplayName>
        <AccountId>110</AccountId>
        <AccountType/>
      </UserInfo>
      <UserInfo>
        <DisplayName>Roshchanka, Volha</DisplayName>
        <AccountId>14</AccountId>
        <AccountType/>
      </UserInfo>
      <UserInfo>
        <DisplayName>Mulholland, Denise</DisplayName>
        <AccountId>319</AccountId>
        <AccountType/>
      </UserInfo>
      <UserInfo>
        <DisplayName>Franklin, Pamela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6C36FCE-8571-4BFB-BF90-D398E9B816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E6EDD6-BB1B-48A2-8C95-5B3F4F07323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1466CDA-26DA-4BC8-ADE2-382F58BFED8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F234C9E-61A4-42B7-905E-E28C1DCBA81B}">
  <ds:schemaRefs>
    <ds:schemaRef ds:uri="1dcf19bd-8966-40bc-8192-1c6096ed41ca"/>
    <ds:schemaRef ds:uri="4ffa91fb-a0ff-4ac5-b2db-65c790d184a4"/>
    <ds:schemaRef ds:uri="5381e799-50cf-49ac-91df-499b0982a9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C6F46B09-947D-448A-BC6F-45C0056B877D}">
  <ds:schemaRefs>
    <ds:schemaRef ds:uri="1dcf19bd-8966-40bc-8192-1c6096ed41ca"/>
    <ds:schemaRef ds:uri="4ffa91fb-a0ff-4ac5-b2db-65c790d184a4"/>
    <ds:schemaRef ds:uri="5381e799-50cf-49ac-91df-499b0982a9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1556</Words>
  <Application>Microsoft Office PowerPoint</Application>
  <PresentationFormat>Widescreen</PresentationFormat>
  <Paragraphs>145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Constantia</vt:lpstr>
      <vt:lpstr>Open Sans</vt:lpstr>
      <vt:lpstr>Open Sans Extrabold</vt:lpstr>
      <vt:lpstr>Wingdings</vt:lpstr>
      <vt:lpstr>1_Office Theme</vt:lpstr>
      <vt:lpstr>2_Office Theme</vt:lpstr>
      <vt:lpstr>11_blank</vt:lpstr>
      <vt:lpstr>3_Office Theme</vt:lpstr>
      <vt:lpstr>Enabling Favorable Policy Conditions for Methane Mitigation Projects in the Context of Central Asia</vt:lpstr>
      <vt:lpstr>GMI and Technical Engagement in Kazakhstan</vt:lpstr>
      <vt:lpstr>Mitigating Methane</vt:lpstr>
      <vt:lpstr>Policy Landscape and Methane Mitigation</vt:lpstr>
      <vt:lpstr>Policies and Regulations Impact Feasibility of Methane Mitigation Projects</vt:lpstr>
      <vt:lpstr>What Major Policy Conditions Universally Impact Cost-Effectiveness of Methane Mitigation Projects?</vt:lpstr>
      <vt:lpstr>Options to Improve Cost-Effectiveness of Methane Mitigation Projects</vt:lpstr>
      <vt:lpstr>Feed-in Tariffs and Obligations</vt:lpstr>
      <vt:lpstr>Carbon Pricing Mechanisms</vt:lpstr>
      <vt:lpstr>Access to Energy Markets</vt:lpstr>
      <vt:lpstr>Direct Technology Subsidies, Grants, and Financing</vt:lpstr>
      <vt:lpstr>Identifying Suitable Policies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Co-Chairs Subcommittee Updates</dc:title>
  <dc:creator>Roshchanka, Volha</dc:creator>
  <cp:lastModifiedBy>Eng, Victoria</cp:lastModifiedBy>
  <cp:revision>9</cp:revision>
  <cp:lastPrinted>2023-10-31T19:35:05Z</cp:lastPrinted>
  <dcterms:created xsi:type="dcterms:W3CDTF">2023-03-07T22:01:44Z</dcterms:created>
  <dcterms:modified xsi:type="dcterms:W3CDTF">2023-12-22T12:38:10Z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0x0101000ED94F6677EA4744A21BDA80C049D5C4</vt:lpwstr>
  </property>
  <property fmtid="{D5CDD505-2E9C-101B-9397-08002B2CF9AE}" pid="4" name="MediaServiceImageTags">
    <vt:lpwstr/>
  </property>
  <property fmtid="{D5CDD505-2E9C-101B-9397-08002B2CF9AE}" pid="5" name="e3f09c3df709400db2417a7161762d62">
    <vt:lpwstr/>
  </property>
  <property fmtid="{D5CDD505-2E9C-101B-9397-08002B2CF9AE}" pid="6" name="EPA_x0020_Subject">
    <vt:lpwstr/>
  </property>
  <property fmtid="{D5CDD505-2E9C-101B-9397-08002B2CF9AE}" pid="7" name="Document Type">
    <vt:lpwstr/>
  </property>
  <property fmtid="{D5CDD505-2E9C-101B-9397-08002B2CF9AE}" pid="8" name="EPA Subject">
    <vt:lpwstr/>
  </property>
</Properties>
</file>